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0" r:id="rId14"/>
    <p:sldId id="272" r:id="rId15"/>
  </p:sldIdLst>
  <p:sldSz cx="18288000" cy="10287000"/>
  <p:notesSz cx="6858000" cy="9144000"/>
  <p:embeddedFontLst>
    <p:embeddedFont>
      <p:font typeface="Aileron" panose="020B0604020202020204" charset="0"/>
      <p:regular r:id="rId16"/>
    </p:embeddedFont>
    <p:embeddedFont>
      <p:font typeface="Aileron Bold" panose="020B0604020202020204" charset="0"/>
      <p:regular r:id="rId17"/>
    </p:embeddedFont>
    <p:embeddedFont>
      <p:font typeface="Aileron Ultra-Bold" panose="020B0604020202020204" charset="0"/>
      <p:regular r:id="rId18"/>
    </p:embeddedFont>
    <p:embeddedFont>
      <p:font typeface="Calibri" panose="020F0502020204030204" pitchFamily="34" charset="0"/>
      <p:regular r:id="rId19"/>
      <p:bold r:id="rId20"/>
      <p:italic r:id="rId21"/>
      <p:boldItalic r:id="rId22"/>
    </p:embeddedFont>
    <p:embeddedFont>
      <p:font typeface="Cy Grotesk Key" panose="020B0604020202020204" charset="0"/>
      <p:regular r:id="rId23"/>
    </p:embeddedFont>
    <p:embeddedFont>
      <p:font typeface="Cy Grotesk Key Bold" panose="020B0604020202020204" charset="0"/>
      <p:regular r:id="rId24"/>
    </p:embeddedFont>
    <p:embeddedFont>
      <p:font typeface="DM Sans" pitchFamily="2" charset="0"/>
      <p:regular r:id="rId25"/>
      <p:bold r:id="rId26"/>
      <p:italic r:id="rId27"/>
      <p:boldItalic r:id="rId28"/>
    </p:embeddedFont>
    <p:embeddedFont>
      <p:font typeface="DM Sans Bold" charset="0"/>
      <p:regular r:id="rId29"/>
    </p:embeddedFont>
    <p:embeddedFont>
      <p:font typeface="Poppins" panose="00000500000000000000" pitchFamily="2" charset="0"/>
      <p:regular r:id="rId30"/>
      <p:bold r:id="rId31"/>
      <p:italic r:id="rId32"/>
      <p:boldItalic r:id="rId33"/>
    </p:embeddedFont>
    <p:embeddedFont>
      <p:font typeface="Poppins Bold" panose="00000800000000000000" charset="0"/>
      <p:regular r:id="rId34"/>
    </p:embeddedFont>
    <p:embeddedFont>
      <p:font typeface="Poppins Bold Italics" panose="020B0604020202020204" charset="0"/>
      <p:regular r:id="rId35"/>
    </p:embeddedFont>
    <p:embeddedFont>
      <p:font typeface="Roboto Bold Italics" panose="020B0604020202020204" charset="0"/>
      <p:regular r:id="rId36"/>
    </p:embeddedFont>
    <p:embeddedFont>
      <p:font typeface="Segoe UI Light" panose="020B0502040204020203" pitchFamily="34" charset="0"/>
      <p:regular r:id="rId37"/>
      <p:italic r:id="rId38"/>
    </p:embeddedFont>
    <p:embeddedFont>
      <p:font typeface="Shuneet Square" panose="020B0604020202020204" charset="-79"/>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3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en/photo/1554811" TargetMode="External"/><Relationship Id="rId7" Type="http://schemas.openxmlformats.org/officeDocument/2006/relationships/hyperlink" Target="https://siddarth.design/ux-process-analysis-97f55580714" TargetMode="External"/><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hyperlink" Target="https://pixabay.com/en/thank-you-text-message-note-394180/"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9000"/>
            </a:blip>
            <a:stretch>
              <a:fillRect t="-9277" b="-9277"/>
            </a:stretch>
          </a:blipFill>
        </p:spPr>
        <p:txBody>
          <a:bodyPr/>
          <a:lstStyle/>
          <a:p>
            <a:endParaRPr lang="en-IN" dirty="0"/>
          </a:p>
        </p:txBody>
      </p:sp>
      <p:grpSp>
        <p:nvGrpSpPr>
          <p:cNvPr id="3" name="Group 3"/>
          <p:cNvGrpSpPr/>
          <p:nvPr/>
        </p:nvGrpSpPr>
        <p:grpSpPr>
          <a:xfrm>
            <a:off x="14295838" y="8699988"/>
            <a:ext cx="558312" cy="55831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4F29"/>
            </a:solidFill>
          </p:spPr>
          <p:txBody>
            <a:bodyPr/>
            <a:lstStyle/>
            <a:p>
              <a:endParaRPr lang="en-IN"/>
            </a:p>
          </p:txBody>
        </p:sp>
      </p:grpSp>
      <p:grpSp>
        <p:nvGrpSpPr>
          <p:cNvPr id="5" name="Group 5"/>
          <p:cNvGrpSpPr/>
          <p:nvPr/>
        </p:nvGrpSpPr>
        <p:grpSpPr>
          <a:xfrm>
            <a:off x="15097555" y="8699988"/>
            <a:ext cx="558312" cy="5583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62C"/>
            </a:solidFill>
          </p:spPr>
          <p:txBody>
            <a:bodyPr/>
            <a:lstStyle/>
            <a:p>
              <a:endParaRPr lang="en-IN"/>
            </a:p>
          </p:txBody>
        </p:sp>
      </p:grpSp>
      <p:grpSp>
        <p:nvGrpSpPr>
          <p:cNvPr id="7" name="Group 7"/>
          <p:cNvGrpSpPr/>
          <p:nvPr/>
        </p:nvGrpSpPr>
        <p:grpSpPr>
          <a:xfrm>
            <a:off x="15899272" y="8699988"/>
            <a:ext cx="558312" cy="5583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754B"/>
            </a:solidFill>
          </p:spPr>
          <p:txBody>
            <a:bodyPr/>
            <a:lstStyle/>
            <a:p>
              <a:endParaRPr lang="en-IN"/>
            </a:p>
          </p:txBody>
        </p:sp>
      </p:grpSp>
      <p:grpSp>
        <p:nvGrpSpPr>
          <p:cNvPr id="9" name="Group 9"/>
          <p:cNvGrpSpPr/>
          <p:nvPr/>
        </p:nvGrpSpPr>
        <p:grpSpPr>
          <a:xfrm>
            <a:off x="16700988" y="8699988"/>
            <a:ext cx="558312" cy="5583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37373"/>
            </a:solidFill>
          </p:spPr>
          <p:txBody>
            <a:bodyPr/>
            <a:lstStyle/>
            <a:p>
              <a:endParaRPr lang="en-IN"/>
            </a:p>
          </p:txBody>
        </p:sp>
      </p:grpSp>
      <p:sp>
        <p:nvSpPr>
          <p:cNvPr id="11" name="AutoShape 11"/>
          <p:cNvSpPr/>
          <p:nvPr/>
        </p:nvSpPr>
        <p:spPr>
          <a:xfrm>
            <a:off x="251685" y="8031199"/>
            <a:ext cx="8892315" cy="1470880"/>
          </a:xfrm>
          <a:prstGeom prst="rect">
            <a:avLst/>
          </a:prstGeom>
          <a:gradFill rotWithShape="1">
            <a:gsLst>
              <a:gs pos="0">
                <a:srgbClr val="CDFFD8">
                  <a:alpha val="100000"/>
                </a:srgbClr>
              </a:gs>
              <a:gs pos="100000">
                <a:srgbClr val="94B9FF">
                  <a:alpha val="100000"/>
                </a:srgbClr>
              </a:gs>
            </a:gsLst>
            <a:lin ang="0"/>
          </a:gradFill>
        </p:spPr>
        <p:txBody>
          <a:bodyPr/>
          <a:lstStyle/>
          <a:p>
            <a:endParaRPr lang="en-IN"/>
          </a:p>
        </p:txBody>
      </p:sp>
      <p:sp>
        <p:nvSpPr>
          <p:cNvPr id="12" name="Freeform 12"/>
          <p:cNvSpPr/>
          <p:nvPr/>
        </p:nvSpPr>
        <p:spPr>
          <a:xfrm>
            <a:off x="13235624" y="4417815"/>
            <a:ext cx="4840485" cy="4840485"/>
          </a:xfrm>
          <a:custGeom>
            <a:avLst/>
            <a:gdLst/>
            <a:ahLst/>
            <a:cxnLst/>
            <a:rect l="l" t="t" r="r" b="b"/>
            <a:pathLst>
              <a:path w="4840485" h="4840485">
                <a:moveTo>
                  <a:pt x="0" y="0"/>
                </a:moveTo>
                <a:lnTo>
                  <a:pt x="4840485" y="0"/>
                </a:lnTo>
                <a:lnTo>
                  <a:pt x="4840485" y="4840485"/>
                </a:lnTo>
                <a:lnTo>
                  <a:pt x="0" y="4840485"/>
                </a:lnTo>
                <a:lnTo>
                  <a:pt x="0" y="0"/>
                </a:lnTo>
                <a:close/>
              </a:path>
            </a:pathLst>
          </a:custGeom>
          <a:blipFill>
            <a:blip r:embed="rId3"/>
            <a:stretch>
              <a:fillRect/>
            </a:stretch>
          </a:blipFill>
        </p:spPr>
        <p:txBody>
          <a:bodyPr/>
          <a:lstStyle/>
          <a:p>
            <a:endParaRPr lang="en-IN"/>
          </a:p>
        </p:txBody>
      </p:sp>
      <p:sp>
        <p:nvSpPr>
          <p:cNvPr id="13" name="Freeform 13"/>
          <p:cNvSpPr/>
          <p:nvPr/>
        </p:nvSpPr>
        <p:spPr>
          <a:xfrm>
            <a:off x="251685" y="1427144"/>
            <a:ext cx="3505464" cy="3505464"/>
          </a:xfrm>
          <a:custGeom>
            <a:avLst/>
            <a:gdLst/>
            <a:ahLst/>
            <a:cxnLst/>
            <a:rect l="l" t="t" r="r" b="b"/>
            <a:pathLst>
              <a:path w="3505464" h="3505464">
                <a:moveTo>
                  <a:pt x="0" y="0"/>
                </a:moveTo>
                <a:lnTo>
                  <a:pt x="3505464" y="0"/>
                </a:lnTo>
                <a:lnTo>
                  <a:pt x="3505464" y="3505464"/>
                </a:lnTo>
                <a:lnTo>
                  <a:pt x="0" y="3505464"/>
                </a:lnTo>
                <a:lnTo>
                  <a:pt x="0" y="0"/>
                </a:lnTo>
                <a:close/>
              </a:path>
            </a:pathLst>
          </a:custGeom>
          <a:blipFill>
            <a:blip r:embed="rId4"/>
            <a:stretch>
              <a:fillRect/>
            </a:stretch>
          </a:blipFill>
        </p:spPr>
        <p:txBody>
          <a:bodyPr/>
          <a:lstStyle/>
          <a:p>
            <a:endParaRPr lang="en-IN"/>
          </a:p>
        </p:txBody>
      </p:sp>
      <p:sp>
        <p:nvSpPr>
          <p:cNvPr id="14" name="TextBox 14"/>
          <p:cNvSpPr txBox="1"/>
          <p:nvPr/>
        </p:nvSpPr>
        <p:spPr>
          <a:xfrm>
            <a:off x="1028700" y="362767"/>
            <a:ext cx="17499990" cy="1875935"/>
          </a:xfrm>
          <a:prstGeom prst="rect">
            <a:avLst/>
          </a:prstGeom>
        </p:spPr>
        <p:txBody>
          <a:bodyPr wrap="square" lIns="0" tIns="0" rIns="0" bIns="0" rtlCol="0" anchor="t">
            <a:spAutoFit/>
          </a:bodyPr>
          <a:lstStyle/>
          <a:p>
            <a:pPr>
              <a:lnSpc>
                <a:spcPts val="4173"/>
              </a:lnSpc>
            </a:pPr>
            <a:r>
              <a:rPr lang="en-US" sz="4743" spc="-94" dirty="0">
                <a:solidFill>
                  <a:srgbClr val="14110F"/>
                </a:solidFill>
                <a:latin typeface="Roboto Bold Italics"/>
              </a:rPr>
              <a:t> Insights to the Product Strategy Team in the Banking Domain</a:t>
            </a:r>
          </a:p>
          <a:p>
            <a:pPr>
              <a:lnSpc>
                <a:spcPts val="9254"/>
              </a:lnSpc>
            </a:pPr>
            <a:endParaRPr lang="en-US" sz="4743" spc="-94" dirty="0">
              <a:solidFill>
                <a:srgbClr val="14110F"/>
              </a:solidFill>
              <a:latin typeface="Roboto Bold Italics"/>
            </a:endParaRPr>
          </a:p>
        </p:txBody>
      </p:sp>
      <p:sp>
        <p:nvSpPr>
          <p:cNvPr id="15" name="TextBox 15"/>
          <p:cNvSpPr txBox="1"/>
          <p:nvPr/>
        </p:nvSpPr>
        <p:spPr>
          <a:xfrm>
            <a:off x="251685" y="8375487"/>
            <a:ext cx="8892315" cy="693317"/>
          </a:xfrm>
          <a:prstGeom prst="rect">
            <a:avLst/>
          </a:prstGeom>
        </p:spPr>
        <p:txBody>
          <a:bodyPr lIns="0" tIns="0" rIns="0" bIns="0" rtlCol="0" anchor="t">
            <a:spAutoFit/>
          </a:bodyPr>
          <a:lstStyle/>
          <a:p>
            <a:pPr>
              <a:lnSpc>
                <a:spcPts val="5749"/>
              </a:lnSpc>
            </a:pPr>
            <a:r>
              <a:rPr lang="en-US" sz="4106">
                <a:solidFill>
                  <a:srgbClr val="2E2E2E"/>
                </a:solidFill>
                <a:latin typeface="Roboto Bold Italics"/>
              </a:rPr>
              <a:t>    presentation by T.A Siva Bhavani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2459" y="207899"/>
            <a:ext cx="14703081" cy="7129968"/>
          </a:xfrm>
          <a:custGeom>
            <a:avLst/>
            <a:gdLst/>
            <a:ahLst/>
            <a:cxnLst/>
            <a:rect l="l" t="t" r="r" b="b"/>
            <a:pathLst>
              <a:path w="14703081" h="7129968">
                <a:moveTo>
                  <a:pt x="0" y="0"/>
                </a:moveTo>
                <a:lnTo>
                  <a:pt x="14703082" y="0"/>
                </a:lnTo>
                <a:lnTo>
                  <a:pt x="14703082" y="7129967"/>
                </a:lnTo>
                <a:lnTo>
                  <a:pt x="0" y="7129967"/>
                </a:lnTo>
                <a:lnTo>
                  <a:pt x="0" y="0"/>
                </a:lnTo>
                <a:close/>
              </a:path>
            </a:pathLst>
          </a:custGeom>
          <a:blipFill>
            <a:blip r:embed="rId2"/>
            <a:stretch>
              <a:fillRect t="-14893" r="-2188"/>
            </a:stretch>
          </a:blipFill>
        </p:spPr>
        <p:txBody>
          <a:bodyPr/>
          <a:lstStyle/>
          <a:p>
            <a:endParaRPr lang="en-IN"/>
          </a:p>
        </p:txBody>
      </p:sp>
      <p:sp>
        <p:nvSpPr>
          <p:cNvPr id="3" name="TextBox 3"/>
          <p:cNvSpPr txBox="1"/>
          <p:nvPr/>
        </p:nvSpPr>
        <p:spPr>
          <a:xfrm>
            <a:off x="0" y="7426290"/>
            <a:ext cx="18288000" cy="3325975"/>
          </a:xfrm>
          <a:prstGeom prst="rect">
            <a:avLst/>
          </a:prstGeom>
        </p:spPr>
        <p:txBody>
          <a:bodyPr lIns="0" tIns="0" rIns="0" bIns="0" rtlCol="0" anchor="t">
            <a:spAutoFit/>
          </a:bodyPr>
          <a:lstStyle/>
          <a:p>
            <a:pPr algn="ctr">
              <a:lnSpc>
                <a:spcPts val="3723"/>
              </a:lnSpc>
            </a:pPr>
            <a:r>
              <a:rPr lang="en-US" sz="2659" dirty="0">
                <a:solidFill>
                  <a:srgbClr val="13538A"/>
                </a:solidFill>
                <a:latin typeface="Poppins Bold"/>
              </a:rPr>
              <a:t>Insight </a:t>
            </a:r>
          </a:p>
          <a:p>
            <a:pPr marL="490144" lvl="1" indent="-245072" algn="ctr">
              <a:lnSpc>
                <a:spcPts val="3178"/>
              </a:lnSpc>
              <a:buFont typeface="Arial"/>
              <a:buChar char="•"/>
            </a:pPr>
            <a:r>
              <a:rPr lang="en-US" sz="2270" dirty="0">
                <a:solidFill>
                  <a:srgbClr val="14110F"/>
                </a:solidFill>
                <a:latin typeface="Poppins Bold Italics"/>
              </a:rPr>
              <a:t>Male (52.65%)are utilizing the average income more &gt;females(47.35%),  furthermore filtering down using interactive filters it is observed that male customers not only utilizing but also spending more by using the credit-card payment type after UPI.</a:t>
            </a:r>
          </a:p>
          <a:p>
            <a:pPr marL="490144" lvl="1" indent="-245072" algn="ctr">
              <a:lnSpc>
                <a:spcPts val="3178"/>
              </a:lnSpc>
              <a:buFont typeface="Arial"/>
              <a:buChar char="•"/>
            </a:pPr>
            <a:r>
              <a:rPr lang="en-US" sz="2270" dirty="0">
                <a:solidFill>
                  <a:srgbClr val="14110F"/>
                </a:solidFill>
                <a:latin typeface="Poppins Bold Italics"/>
              </a:rPr>
              <a:t>And  age group of  below 45 </a:t>
            </a:r>
            <a:r>
              <a:rPr lang="en-US" sz="2270" dirty="0" err="1">
                <a:solidFill>
                  <a:srgbClr val="14110F"/>
                </a:solidFill>
                <a:latin typeface="Poppins Bold Italics"/>
              </a:rPr>
              <a:t>yrs</a:t>
            </a:r>
            <a:r>
              <a:rPr lang="en-US" sz="2270" dirty="0">
                <a:solidFill>
                  <a:srgbClr val="14110F"/>
                </a:solidFill>
                <a:latin typeface="Poppins Bold Italics"/>
              </a:rPr>
              <a:t>  (mostly by 25-45 </a:t>
            </a:r>
            <a:r>
              <a:rPr lang="en-US" sz="2270" dirty="0" err="1">
                <a:solidFill>
                  <a:srgbClr val="14110F"/>
                </a:solidFill>
                <a:latin typeface="Poppins Bold Italics"/>
              </a:rPr>
              <a:t>yrs</a:t>
            </a:r>
            <a:r>
              <a:rPr lang="en-US" sz="2270" dirty="0">
                <a:solidFill>
                  <a:srgbClr val="14110F"/>
                </a:solidFill>
                <a:latin typeface="Poppins Bold Italics"/>
              </a:rPr>
              <a:t> )are spending more on different things like Apparels , Bills , Electronics , Food , Groceries, Health &amp; wellness ,Travels.</a:t>
            </a:r>
          </a:p>
          <a:p>
            <a:pPr marL="490144" lvl="1" indent="-245072" algn="ctr">
              <a:lnSpc>
                <a:spcPts val="3178"/>
              </a:lnSpc>
              <a:buFont typeface="Arial"/>
              <a:buChar char="•"/>
            </a:pPr>
            <a:r>
              <a:rPr lang="en-US" sz="2270" dirty="0">
                <a:solidFill>
                  <a:srgbClr val="14110F"/>
                </a:solidFill>
                <a:latin typeface="Poppins Bold Italics"/>
              </a:rPr>
              <a:t>It is observed that mostly spending is done on “Bills”, ”Groceries” ,”Electronics”.</a:t>
            </a:r>
          </a:p>
          <a:p>
            <a:pPr marL="490144" lvl="1" indent="-245072" algn="ctr">
              <a:lnSpc>
                <a:spcPts val="3178"/>
              </a:lnSpc>
              <a:buFont typeface="Arial"/>
              <a:buChar char="•"/>
            </a:pPr>
            <a:endParaRPr lang="en-US" sz="2270" dirty="0">
              <a:solidFill>
                <a:srgbClr val="14110F"/>
              </a:solidFill>
              <a:latin typeface="Poppins Bold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F5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88000" cy="13356839"/>
        </p:xfrm>
        <a:graphic>
          <a:graphicData uri="http://schemas.openxmlformats.org/drawingml/2006/table">
            <a:tbl>
              <a:tblPr/>
              <a:tblGrid>
                <a:gridCol w="18288000">
                  <a:extLst>
                    <a:ext uri="{9D8B030D-6E8A-4147-A177-3AD203B41FA5}">
                      <a16:colId xmlns:a16="http://schemas.microsoft.com/office/drawing/2014/main" val="20000"/>
                    </a:ext>
                  </a:extLst>
                </a:gridCol>
              </a:tblGrid>
              <a:tr h="1460703">
                <a:tc>
                  <a:txBody>
                    <a:bodyPr/>
                    <a:lstStyle/>
                    <a:p>
                      <a:pPr algn="ctr">
                        <a:lnSpc>
                          <a:spcPts val="5958"/>
                        </a:lnSpc>
                        <a:defRPr/>
                      </a:pPr>
                      <a:r>
                        <a:rPr lang="en-US" sz="4256">
                          <a:solidFill>
                            <a:srgbClr val="F4F4F4"/>
                          </a:solidFill>
                          <a:latin typeface="Cy Grotesk Key Bold"/>
                        </a:rPr>
                        <a:t>          RECOMMENDATIONS BASED ON  MY ANALYSIS </a:t>
                      </a:r>
                      <a:endParaRPr lang="en-US" sz="1100"/>
                    </a:p>
                  </a:txBody>
                  <a:tcPr marL="195857" marR="195857" marT="195857" marB="195857" anchor="ctr">
                    <a:lnL w="0" cap="flat" cmpd="sng" algn="ctr">
                      <a:solidFill>
                        <a:srgbClr val="012F37"/>
                      </a:solidFill>
                      <a:prstDash val="solid"/>
                      <a:round/>
                      <a:headEnd type="none" w="med" len="med"/>
                      <a:tailEnd type="none" w="med" len="med"/>
                    </a:lnL>
                    <a:lnR w="9525" cap="flat" cmpd="sng" algn="ctr">
                      <a:solidFill>
                        <a:srgbClr val="012F37"/>
                      </a:solidFill>
                      <a:prstDash val="solid"/>
                      <a:round/>
                      <a:headEnd type="none" w="med" len="med"/>
                      <a:tailEnd type="none" w="med" len="med"/>
                    </a:lnR>
                    <a:lnT w="0" cap="flat" cmpd="sng" algn="ctr">
                      <a:solidFill>
                        <a:srgbClr val="012F37"/>
                      </a:solidFill>
                      <a:prstDash val="solid"/>
                      <a:round/>
                      <a:headEnd type="none" w="med" len="med"/>
                      <a:tailEnd type="none" w="med" len="med"/>
                    </a:lnT>
                    <a:lnB w="9525" cap="flat" cmpd="sng" algn="ctr">
                      <a:solidFill>
                        <a:srgbClr val="012F37"/>
                      </a:solidFill>
                      <a:prstDash val="solid"/>
                      <a:round/>
                      <a:headEnd type="none" w="med" len="med"/>
                      <a:tailEnd type="none" w="med" len="med"/>
                    </a:lnB>
                    <a:solidFill>
                      <a:srgbClr val="012F37"/>
                    </a:solidFill>
                  </a:tcPr>
                </a:tc>
                <a:extLst>
                  <a:ext uri="{0D108BD9-81ED-4DB2-BD59-A6C34878D82A}">
                    <a16:rowId xmlns:a16="http://schemas.microsoft.com/office/drawing/2014/main" val="10000"/>
                  </a:ext>
                </a:extLst>
              </a:tr>
              <a:tr h="11796188">
                <a:tc>
                  <a:txBody>
                    <a:bodyPr/>
                    <a:lstStyle/>
                    <a:p>
                      <a:pPr marL="551891" lvl="1" indent="-275945" algn="just">
                        <a:lnSpc>
                          <a:spcPts val="3578"/>
                        </a:lnSpc>
                        <a:buFont typeface="Arial"/>
                        <a:buChar char="•"/>
                        <a:defRPr/>
                      </a:pPr>
                      <a:r>
                        <a:rPr lang="en-US" sz="2556">
                          <a:solidFill>
                            <a:srgbClr val="000000"/>
                          </a:solidFill>
                          <a:latin typeface="Cy Grotesk Key Bold"/>
                        </a:rPr>
                        <a:t>After Analysing the demographical data according to my analysis ,Target  product launch can be to the customers  below  the age of 45 years</a:t>
                      </a:r>
                      <a:endParaRPr lang="en-US" sz="1100"/>
                    </a:p>
                    <a:p>
                      <a:pPr algn="ctr">
                        <a:lnSpc>
                          <a:spcPts val="3578"/>
                        </a:lnSpc>
                      </a:pPr>
                      <a:r>
                        <a:rPr lang="en-US" sz="2556">
                          <a:solidFill>
                            <a:srgbClr val="000000"/>
                          </a:solidFill>
                          <a:latin typeface="Cy Grotesk Key Bold"/>
                        </a:rPr>
                        <a:t>.</a:t>
                      </a:r>
                    </a:p>
                    <a:p>
                      <a:pPr marL="551891" lvl="1" indent="-275945" algn="just">
                        <a:lnSpc>
                          <a:spcPts val="3578"/>
                        </a:lnSpc>
                        <a:buFont typeface="Arial"/>
                        <a:buChar char="•"/>
                      </a:pPr>
                      <a:r>
                        <a:rPr lang="en-US" sz="2556">
                          <a:solidFill>
                            <a:srgbClr val="000000"/>
                          </a:solidFill>
                          <a:latin typeface="Cy Grotesk Key Bold"/>
                        </a:rPr>
                        <a:t>Mostly to the  Young Professionals  , especially those  Who are starting their career and  for the customers in their middle of25- 45  years as they often use credit cards for convenience, building credit history, and accessing perks like rewards and cashback. And  also to the male customers as they are mostly spending there average income . </a:t>
                      </a:r>
                    </a:p>
                    <a:p>
                      <a:pPr>
                        <a:lnSpc>
                          <a:spcPts val="3578"/>
                        </a:lnSpc>
                      </a:pPr>
                      <a:endParaRPr lang="en-US" sz="2556">
                        <a:solidFill>
                          <a:srgbClr val="000000"/>
                        </a:solidFill>
                        <a:latin typeface="Cy Grotesk Key Bold"/>
                      </a:endParaRPr>
                    </a:p>
                    <a:p>
                      <a:pPr marL="551891" lvl="1" indent="-275945">
                        <a:lnSpc>
                          <a:spcPts val="3578"/>
                        </a:lnSpc>
                        <a:buFont typeface="Arial"/>
                        <a:buChar char="•"/>
                      </a:pPr>
                      <a:r>
                        <a:rPr lang="en-US" sz="2556">
                          <a:solidFill>
                            <a:srgbClr val="000000"/>
                          </a:solidFill>
                          <a:latin typeface="Cy Grotesk Key Bold"/>
                        </a:rPr>
                        <a:t>Target product launch can also to the Individuals with middle - high  average income customers  such as salaried it employees  etc , as per my analysis  , as  it is observed that credit card and UPI is  noticeably used more by  this customers .</a:t>
                      </a:r>
                    </a:p>
                    <a:p>
                      <a:pPr marL="551891" lvl="1" indent="-275945">
                        <a:lnSpc>
                          <a:spcPts val="3578"/>
                        </a:lnSpc>
                        <a:buFont typeface="Arial"/>
                        <a:buChar char="•"/>
                      </a:pPr>
                      <a:r>
                        <a:rPr lang="en-US" sz="2556">
                          <a:solidFill>
                            <a:srgbClr val="000000"/>
                          </a:solidFill>
                          <a:latin typeface="Cy Grotesk Key Bold"/>
                        </a:rPr>
                        <a:t>Target product launch can be in city’s like  “Mumbai” , “Delhi” , “ Bengaluru” , and  also to some extent in Hyderabad. </a:t>
                      </a:r>
                    </a:p>
                    <a:p>
                      <a:pPr>
                        <a:lnSpc>
                          <a:spcPts val="3578"/>
                        </a:lnSpc>
                      </a:pPr>
                      <a:endParaRPr lang="en-US" sz="2556">
                        <a:solidFill>
                          <a:srgbClr val="000000"/>
                        </a:solidFill>
                        <a:latin typeface="Cy Grotesk Key Bold"/>
                      </a:endParaRPr>
                    </a:p>
                    <a:p>
                      <a:pPr marL="551891" lvl="1" indent="-275945" algn="just">
                        <a:lnSpc>
                          <a:spcPts val="3578"/>
                        </a:lnSpc>
                        <a:buFont typeface="Arial"/>
                        <a:buChar char="•"/>
                      </a:pPr>
                      <a:r>
                        <a:rPr lang="en-US" sz="2556">
                          <a:solidFill>
                            <a:srgbClr val="000000"/>
                          </a:solidFill>
                          <a:latin typeface="Cy Grotesk Key Bold"/>
                        </a:rPr>
                        <a:t>As it is observed that the  age group of of below 45 yrs (mostly by 25-45 yrs )are spending more on  “Bills”, ”Groceries” ,”Electronics” so Introducing or enhance rewards programs to offer cashback, discounts, or points for specific spending categories or frequent usage might be the great idea </a:t>
                      </a:r>
                      <a:r>
                        <a:rPr lang="en-US" sz="2556">
                          <a:solidFill>
                            <a:srgbClr val="012F37"/>
                          </a:solidFill>
                          <a:latin typeface="Cy Grotesk Key Bold"/>
                        </a:rPr>
                        <a:t>.</a:t>
                      </a:r>
                    </a:p>
                    <a:p>
                      <a:pPr>
                        <a:lnSpc>
                          <a:spcPts val="3578"/>
                        </a:lnSpc>
                      </a:pPr>
                      <a:endParaRPr lang="en-US" sz="2556">
                        <a:solidFill>
                          <a:srgbClr val="012F37"/>
                        </a:solidFill>
                        <a:latin typeface="Cy Grotesk Key Bold"/>
                      </a:endParaRPr>
                    </a:p>
                    <a:p>
                      <a:pPr>
                        <a:lnSpc>
                          <a:spcPts val="2878"/>
                        </a:lnSpc>
                      </a:pPr>
                      <a:endParaRPr lang="en-US" sz="2556">
                        <a:solidFill>
                          <a:srgbClr val="012F37"/>
                        </a:solidFill>
                        <a:latin typeface="Cy Grotesk Key Bold"/>
                      </a:endParaRPr>
                    </a:p>
                    <a:p>
                      <a:pPr>
                        <a:lnSpc>
                          <a:spcPts val="2878"/>
                        </a:lnSpc>
                      </a:pPr>
                      <a:endParaRPr lang="en-US" sz="2556">
                        <a:solidFill>
                          <a:srgbClr val="012F37"/>
                        </a:solidFill>
                        <a:latin typeface="Cy Grotesk Key Bold"/>
                      </a:endParaRPr>
                    </a:p>
                    <a:p>
                      <a:pPr>
                        <a:lnSpc>
                          <a:spcPts val="2878"/>
                        </a:lnSpc>
                      </a:pPr>
                      <a:endParaRPr lang="en-US" sz="2556">
                        <a:solidFill>
                          <a:srgbClr val="012F37"/>
                        </a:solidFill>
                        <a:latin typeface="Cy Grotesk Key Bold"/>
                      </a:endParaRPr>
                    </a:p>
                    <a:p>
                      <a:pPr>
                        <a:lnSpc>
                          <a:spcPts val="2878"/>
                        </a:lnSpc>
                      </a:pPr>
                      <a:endParaRPr lang="en-US" sz="2556">
                        <a:solidFill>
                          <a:srgbClr val="012F37"/>
                        </a:solidFill>
                        <a:latin typeface="Cy Grotesk Key Bold"/>
                      </a:endParaRPr>
                    </a:p>
                    <a:p>
                      <a:pPr>
                        <a:lnSpc>
                          <a:spcPts val="2878"/>
                        </a:lnSpc>
                      </a:pPr>
                      <a:r>
                        <a:rPr lang="en-US" sz="2056">
                          <a:solidFill>
                            <a:srgbClr val="012F37"/>
                          </a:solidFill>
                          <a:latin typeface="Cy Grotesk Key"/>
                        </a:rPr>
                        <a:t> </a:t>
                      </a:r>
                    </a:p>
                    <a:p>
                      <a:pPr>
                        <a:lnSpc>
                          <a:spcPts val="2878"/>
                        </a:lnSpc>
                      </a:pPr>
                      <a:endParaRPr lang="en-US" sz="2056">
                        <a:solidFill>
                          <a:srgbClr val="012F37"/>
                        </a:solidFill>
                        <a:latin typeface="Cy Grotesk Key"/>
                      </a:endParaRPr>
                    </a:p>
                    <a:p>
                      <a:pPr>
                        <a:lnSpc>
                          <a:spcPts val="2878"/>
                        </a:lnSpc>
                      </a:pPr>
                      <a:endParaRPr lang="en-US" sz="2056">
                        <a:solidFill>
                          <a:srgbClr val="012F37"/>
                        </a:solidFill>
                        <a:latin typeface="Cy Grotesk Key"/>
                      </a:endParaRPr>
                    </a:p>
                    <a:p>
                      <a:pPr algn="ctr">
                        <a:lnSpc>
                          <a:spcPts val="2878"/>
                        </a:lnSpc>
                      </a:pPr>
                      <a:endParaRPr lang="en-US" sz="2056">
                        <a:solidFill>
                          <a:srgbClr val="012F37"/>
                        </a:solidFill>
                        <a:latin typeface="Cy Grotesk Key"/>
                      </a:endParaRPr>
                    </a:p>
                    <a:p>
                      <a:pPr algn="ctr">
                        <a:lnSpc>
                          <a:spcPts val="2878"/>
                        </a:lnSpc>
                      </a:pPr>
                      <a:endParaRPr lang="en-US" sz="2056">
                        <a:solidFill>
                          <a:srgbClr val="012F37"/>
                        </a:solidFill>
                        <a:latin typeface="Cy Grotesk Key"/>
                      </a:endParaRPr>
                    </a:p>
                  </a:txBody>
                  <a:tcPr marL="195857" marR="195857" marT="195857" marB="195857" anchor="ctr">
                    <a:lnL w="0" cap="flat" cmpd="sng" algn="ctr">
                      <a:solidFill>
                        <a:srgbClr val="012F37"/>
                      </a:solidFill>
                      <a:prstDash val="solid"/>
                      <a:round/>
                      <a:headEnd type="none" w="med" len="med"/>
                      <a:tailEnd type="none" w="med" len="med"/>
                    </a:lnL>
                    <a:lnR w="9525" cap="flat" cmpd="sng" algn="ctr">
                      <a:solidFill>
                        <a:srgbClr val="012F37"/>
                      </a:solidFill>
                      <a:prstDash val="solid"/>
                      <a:round/>
                      <a:headEnd type="none" w="med" len="med"/>
                      <a:tailEnd type="none" w="med" len="med"/>
                    </a:lnR>
                    <a:lnT w="9525" cap="flat" cmpd="sng" algn="ctr">
                      <a:solidFill>
                        <a:srgbClr val="012F37"/>
                      </a:solidFill>
                      <a:prstDash val="solid"/>
                      <a:round/>
                      <a:headEnd type="none" w="med" len="med"/>
                      <a:tailEnd type="none" w="med" len="med"/>
                    </a:lnT>
                    <a:lnB w="9525" cap="flat" cmpd="sng" algn="ctr">
                      <a:solidFill>
                        <a:srgbClr val="012F37"/>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sp>
        <p:nvSpPr>
          <p:cNvPr id="3" name="Freeform 3"/>
          <p:cNvSpPr/>
          <p:nvPr/>
        </p:nvSpPr>
        <p:spPr>
          <a:xfrm>
            <a:off x="16209303" y="7406831"/>
            <a:ext cx="482309" cy="482309"/>
          </a:xfrm>
          <a:custGeom>
            <a:avLst/>
            <a:gdLst/>
            <a:ahLst/>
            <a:cxnLst/>
            <a:rect l="l" t="t" r="r" b="b"/>
            <a:pathLst>
              <a:path w="482309" h="482309">
                <a:moveTo>
                  <a:pt x="0" y="0"/>
                </a:moveTo>
                <a:lnTo>
                  <a:pt x="482310" y="0"/>
                </a:lnTo>
                <a:lnTo>
                  <a:pt x="482310" y="482309"/>
                </a:lnTo>
                <a:lnTo>
                  <a:pt x="0" y="4823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75443" y="0"/>
            <a:ext cx="1839092" cy="1526446"/>
          </a:xfrm>
          <a:custGeom>
            <a:avLst/>
            <a:gdLst/>
            <a:ahLst/>
            <a:cxnLst/>
            <a:rect l="l" t="t" r="r" b="b"/>
            <a:pathLst>
              <a:path w="1839092" h="1526446">
                <a:moveTo>
                  <a:pt x="0" y="0"/>
                </a:moveTo>
                <a:lnTo>
                  <a:pt x="1839092" y="0"/>
                </a:lnTo>
                <a:lnTo>
                  <a:pt x="1839092" y="1526446"/>
                </a:lnTo>
                <a:lnTo>
                  <a:pt x="0" y="1526446"/>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527093"/>
            <a:ext cx="18288000" cy="960772"/>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998000" tIns="270000" rIns="324000" bIns="270000" numCol="1" spcCol="0" rtlCol="0" fromWordArt="0" anchor="ctr" anchorCtr="0" forceAA="0" compatLnSpc="1">
            <a:prstTxWarp prst="textNoShape">
              <a:avLst/>
            </a:prstTxWarp>
            <a:spAutoFit/>
          </a:bodyPr>
          <a:lstStyle/>
          <a:p>
            <a:pPr algn="l"/>
            <a:r>
              <a:rPr lang="en-GB" sz="27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8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1371601" y="795548"/>
            <a:ext cx="437198" cy="437198"/>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1081518" y="1756319"/>
              <a:ext cx="16124964" cy="800358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1081518" y="1756319"/>
                <a:ext cx="16124964" cy="8003588"/>
              </a:xfrm>
              <a:prstGeom prst="rect">
                <a:avLst/>
              </a:prstGeom>
            </p:spPr>
          </p:pic>
        </mc:Fallback>
      </mc:AlternateContent>
    </p:spTree>
    <p:extLst>
      <p:ext uri="{BB962C8B-B14F-4D97-AF65-F5344CB8AC3E}">
        <p14:creationId xmlns:p14="http://schemas.microsoft.com/office/powerpoint/2010/main" val="281986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527093"/>
            <a:ext cx="18288000" cy="960772"/>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998000" tIns="270000" rIns="324000" bIns="270000" numCol="1" spcCol="0" rtlCol="0" fromWordArt="0" anchor="ctr" anchorCtr="0" forceAA="0" compatLnSpc="1">
            <a:prstTxWarp prst="textNoShape">
              <a:avLst/>
            </a:prstTxWarp>
            <a:spAutoFit/>
          </a:bodyPr>
          <a:lstStyle/>
          <a:p>
            <a:pPr algn="l"/>
            <a:r>
              <a:rPr lang="en-GB" sz="27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8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1371601" y="795548"/>
            <a:ext cx="437198" cy="437198"/>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1081518" y="1756319"/>
              <a:ext cx="16124964" cy="800358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1081518" y="1756319"/>
                <a:ext cx="16124964" cy="8003588"/>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hand holding a piece of paper next to a computer&#10;&#10;Description automatically generated">
            <a:extLst>
              <a:ext uri="{FF2B5EF4-FFF2-40B4-BE49-F238E27FC236}">
                <a16:creationId xmlns:a16="http://schemas.microsoft.com/office/drawing/2014/main" id="{764E4423-63D7-14DF-A929-6E6E85964536}"/>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052" r="25751"/>
          <a:stretch/>
        </p:blipFill>
        <p:spPr>
          <a:xfrm>
            <a:off x="-1" y="10"/>
            <a:ext cx="11299696" cy="10286990"/>
          </a:xfrm>
          <a:prstGeom prst="rect">
            <a:avLst/>
          </a:prstGeom>
        </p:spPr>
      </p:pic>
      <p:pic>
        <p:nvPicPr>
          <p:cNvPr id="3" name="Picture 2" descr="A colorful text on a black background&#10;&#10;Description automatically generated">
            <a:extLst>
              <a:ext uri="{FF2B5EF4-FFF2-40B4-BE49-F238E27FC236}">
                <a16:creationId xmlns:a16="http://schemas.microsoft.com/office/drawing/2014/main" id="{CDF4C5CE-3A56-E7D0-2198-BDCA83023CE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b="4188"/>
          <a:stretch/>
        </p:blipFill>
        <p:spPr>
          <a:xfrm>
            <a:off x="11301984" y="1"/>
            <a:ext cx="6986015" cy="5020055"/>
          </a:xfrm>
          <a:prstGeom prst="rect">
            <a:avLst/>
          </a:prstGeom>
        </p:spPr>
      </p:pic>
      <p:pic>
        <p:nvPicPr>
          <p:cNvPr id="7" name="Picture 6" descr="A close-up of a computer&#10;&#10;Description automatically generated">
            <a:extLst>
              <a:ext uri="{FF2B5EF4-FFF2-40B4-BE49-F238E27FC236}">
                <a16:creationId xmlns:a16="http://schemas.microsoft.com/office/drawing/2014/main" id="{898E55E5-DAC7-8299-EC39-A4A534E3838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7111" b="2"/>
          <a:stretch/>
        </p:blipFill>
        <p:spPr>
          <a:xfrm>
            <a:off x="11301981" y="5266944"/>
            <a:ext cx="6986019" cy="5020056"/>
          </a:xfrm>
          <a:prstGeom prst="rect">
            <a:avLst/>
          </a:prstGeom>
        </p:spPr>
      </p:pic>
    </p:spTree>
    <p:extLst>
      <p:ext uri="{BB962C8B-B14F-4D97-AF65-F5344CB8AC3E}">
        <p14:creationId xmlns:p14="http://schemas.microsoft.com/office/powerpoint/2010/main" val="89401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96795909"/>
              </p:ext>
            </p:extLst>
          </p:nvPr>
        </p:nvGraphicFramePr>
        <p:xfrm>
          <a:off x="0" y="-23536"/>
          <a:ext cx="18481077" cy="10966704"/>
        </p:xfrm>
        <a:graphic>
          <a:graphicData uri="http://schemas.openxmlformats.org/drawingml/2006/table">
            <a:tbl>
              <a:tblPr/>
              <a:tblGrid>
                <a:gridCol w="3047580">
                  <a:extLst>
                    <a:ext uri="{9D8B030D-6E8A-4147-A177-3AD203B41FA5}">
                      <a16:colId xmlns:a16="http://schemas.microsoft.com/office/drawing/2014/main" val="20000"/>
                    </a:ext>
                  </a:extLst>
                </a:gridCol>
                <a:gridCol w="3047580">
                  <a:extLst>
                    <a:ext uri="{9D8B030D-6E8A-4147-A177-3AD203B41FA5}">
                      <a16:colId xmlns:a16="http://schemas.microsoft.com/office/drawing/2014/main" val="20001"/>
                    </a:ext>
                  </a:extLst>
                </a:gridCol>
                <a:gridCol w="3052878">
                  <a:extLst>
                    <a:ext uri="{9D8B030D-6E8A-4147-A177-3AD203B41FA5}">
                      <a16:colId xmlns:a16="http://schemas.microsoft.com/office/drawing/2014/main" val="20002"/>
                    </a:ext>
                  </a:extLst>
                </a:gridCol>
                <a:gridCol w="3042282">
                  <a:extLst>
                    <a:ext uri="{9D8B030D-6E8A-4147-A177-3AD203B41FA5}">
                      <a16:colId xmlns:a16="http://schemas.microsoft.com/office/drawing/2014/main" val="20003"/>
                    </a:ext>
                  </a:extLst>
                </a:gridCol>
                <a:gridCol w="3047580">
                  <a:extLst>
                    <a:ext uri="{9D8B030D-6E8A-4147-A177-3AD203B41FA5}">
                      <a16:colId xmlns:a16="http://schemas.microsoft.com/office/drawing/2014/main" val="20004"/>
                    </a:ext>
                  </a:extLst>
                </a:gridCol>
                <a:gridCol w="3243177">
                  <a:extLst>
                    <a:ext uri="{9D8B030D-6E8A-4147-A177-3AD203B41FA5}">
                      <a16:colId xmlns:a16="http://schemas.microsoft.com/office/drawing/2014/main" val="20005"/>
                    </a:ext>
                  </a:extLst>
                </a:gridCol>
              </a:tblGrid>
              <a:tr h="10534650">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marL="518160" lvl="1" indent="-259080" algn="l">
                        <a:lnSpc>
                          <a:spcPts val="3600"/>
                        </a:lnSpc>
                        <a:buFont typeface="Arial"/>
                        <a:buChar char="•"/>
                      </a:pPr>
                      <a:r>
                        <a:rPr lang="en-US" sz="2400" dirty="0">
                          <a:solidFill>
                            <a:srgbClr val="191919"/>
                          </a:solidFill>
                          <a:latin typeface="Aileron"/>
                        </a:rPr>
                        <a:t>Data Collection</a:t>
                      </a:r>
                    </a:p>
                    <a:p>
                      <a:pPr marL="518160" lvl="1" indent="-259080" algn="l">
                        <a:lnSpc>
                          <a:spcPts val="3600"/>
                        </a:lnSpc>
                        <a:buFont typeface="Arial"/>
                        <a:buChar char="•"/>
                      </a:pPr>
                      <a:r>
                        <a:rPr lang="en-US" sz="2400" dirty="0">
                          <a:solidFill>
                            <a:srgbClr val="191919"/>
                          </a:solidFill>
                          <a:latin typeface="Aileron"/>
                        </a:rPr>
                        <a:t>Understanding </a:t>
                      </a:r>
                    </a:p>
                    <a:p>
                      <a:pPr algn="l">
                        <a:lnSpc>
                          <a:spcPts val="3600"/>
                        </a:lnSpc>
                      </a:pPr>
                      <a:r>
                        <a:rPr lang="en-US" sz="2400" dirty="0">
                          <a:solidFill>
                            <a:srgbClr val="191919"/>
                          </a:solidFill>
                          <a:latin typeface="Aileron"/>
                        </a:rPr>
                        <a:t>         problem  </a:t>
                      </a:r>
                    </a:p>
                    <a:p>
                      <a:pPr algn="l">
                        <a:lnSpc>
                          <a:spcPts val="3600"/>
                        </a:lnSpc>
                      </a:pPr>
                      <a:r>
                        <a:rPr lang="en-US" sz="2400" dirty="0">
                          <a:solidFill>
                            <a:srgbClr val="191919"/>
                          </a:solidFill>
                          <a:latin typeface="Aileron"/>
                        </a:rPr>
                        <a:t>       statement</a:t>
                      </a:r>
                    </a:p>
                    <a:p>
                      <a:pPr marL="518160" lvl="1" indent="-259080" algn="l">
                        <a:lnSpc>
                          <a:spcPts val="3600"/>
                        </a:lnSpc>
                        <a:buFont typeface="Arial"/>
                        <a:buChar char="•"/>
                      </a:pPr>
                      <a:r>
                        <a:rPr lang="en-US" sz="2400" dirty="0">
                          <a:solidFill>
                            <a:srgbClr val="191919"/>
                          </a:solidFill>
                          <a:latin typeface="Aileron"/>
                        </a:rPr>
                        <a:t>Analyzed  the</a:t>
                      </a:r>
                    </a:p>
                    <a:p>
                      <a:pPr algn="l">
                        <a:lnSpc>
                          <a:spcPts val="3600"/>
                        </a:lnSpc>
                      </a:pPr>
                      <a:r>
                        <a:rPr lang="en-US" sz="2400" dirty="0">
                          <a:solidFill>
                            <a:srgbClr val="191919"/>
                          </a:solidFill>
                          <a:latin typeface="Aileron"/>
                        </a:rPr>
                        <a:t>       data   in  which                         different tables</a:t>
                      </a:r>
                    </a:p>
                    <a:p>
                      <a:pPr algn="ctr">
                        <a:lnSpc>
                          <a:spcPts val="3600"/>
                        </a:lnSpc>
                      </a:pPr>
                      <a:endParaRPr lang="en-US" sz="2400" dirty="0">
                        <a:solidFill>
                          <a:srgbClr val="191919"/>
                        </a:solidFill>
                        <a:latin typeface="Aileron"/>
                      </a:endParaRPr>
                    </a:p>
                    <a:p>
                      <a:pPr algn="ctr">
                        <a:lnSpc>
                          <a:spcPts val="3600"/>
                        </a:lnSpc>
                      </a:pPr>
                      <a:endParaRPr lang="en-US" sz="2400" dirty="0">
                        <a:solidFill>
                          <a:srgbClr val="191919"/>
                        </a:solidFill>
                        <a:latin typeface="Aileron"/>
                      </a:endParaRP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marL="518160" lvl="1" indent="-259080" algn="ctr">
                        <a:lnSpc>
                          <a:spcPts val="3600"/>
                        </a:lnSpc>
                        <a:buFont typeface="Arial"/>
                        <a:buChar char="•"/>
                      </a:pPr>
                      <a:r>
                        <a:rPr lang="en-US" sz="2400" spc="36" dirty="0">
                          <a:solidFill>
                            <a:srgbClr val="191919"/>
                          </a:solidFill>
                          <a:latin typeface="Aileron"/>
                        </a:rPr>
                        <a:t>imported into power Bi Desktop</a:t>
                      </a:r>
                    </a:p>
                    <a:p>
                      <a:pPr marL="518160" lvl="1" indent="-259080" algn="ctr">
                        <a:lnSpc>
                          <a:spcPts val="3600"/>
                        </a:lnSpc>
                        <a:buFont typeface="Arial"/>
                        <a:buChar char="•"/>
                      </a:pPr>
                      <a:r>
                        <a:rPr lang="en-US" sz="2400" spc="36" dirty="0">
                          <a:solidFill>
                            <a:srgbClr val="191919"/>
                          </a:solidFill>
                          <a:latin typeface="Aileron"/>
                        </a:rPr>
                        <a:t>  Transformed &amp; profiling is done</a:t>
                      </a:r>
                    </a:p>
                    <a:p>
                      <a:pPr marL="518160" lvl="1" indent="-259080" algn="ctr">
                        <a:lnSpc>
                          <a:spcPts val="3600"/>
                        </a:lnSpc>
                        <a:buFont typeface="Arial"/>
                        <a:buChar char="•"/>
                      </a:pPr>
                      <a:r>
                        <a:rPr lang="en-US" sz="2400" spc="36" dirty="0">
                          <a:solidFill>
                            <a:srgbClr val="191919"/>
                          </a:solidFill>
                          <a:latin typeface="Aileron"/>
                        </a:rPr>
                        <a:t>Applied to power Bi Desktop</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marL="601980" lvl="1" indent="-342900" algn="ctr">
                        <a:lnSpc>
                          <a:spcPts val="3600"/>
                        </a:lnSpc>
                        <a:buFont typeface="Arial" panose="020B0604020202020204" pitchFamily="34" charset="0"/>
                        <a:buChar char="•"/>
                      </a:pPr>
                      <a:r>
                        <a:rPr lang="en-US" sz="2400" spc="36" dirty="0">
                          <a:solidFill>
                            <a:srgbClr val="191919"/>
                          </a:solidFill>
                          <a:latin typeface="Aileron"/>
                        </a:rPr>
                        <a:t>Data Modelling- relation between tables</a:t>
                      </a:r>
                    </a:p>
                    <a:p>
                      <a:pPr marL="518160" lvl="1" indent="-259080" algn="ctr">
                        <a:lnSpc>
                          <a:spcPts val="3600"/>
                        </a:lnSpc>
                        <a:buFont typeface="Arial"/>
                        <a:buChar char="•"/>
                      </a:pPr>
                      <a:r>
                        <a:rPr lang="en-US" sz="2400" spc="36" dirty="0">
                          <a:solidFill>
                            <a:srgbClr val="191919"/>
                          </a:solidFill>
                          <a:latin typeface="Aileron"/>
                        </a:rPr>
                        <a:t>Measures -Dax</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3600"/>
                        </a:lnSpc>
                      </a:pPr>
                      <a:r>
                        <a:rPr lang="en-US" sz="2400" spc="36" dirty="0">
                          <a:solidFill>
                            <a:srgbClr val="191919"/>
                          </a:solidFill>
                          <a:latin typeface="Aileron"/>
                        </a:rPr>
                        <a:t>Data  visualization</a:t>
                      </a:r>
                    </a:p>
                    <a:p>
                      <a:pPr algn="ctr">
                        <a:lnSpc>
                          <a:spcPts val="3600"/>
                        </a:lnSpc>
                      </a:pPr>
                      <a:r>
                        <a:rPr lang="en-US" sz="2400" spc="36" dirty="0">
                          <a:solidFill>
                            <a:srgbClr val="191919"/>
                          </a:solidFill>
                          <a:latin typeface="Aileron"/>
                        </a:rPr>
                        <a:t>is done and captured some useful insights.</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3599"/>
                        </a:lnSpc>
                      </a:pPr>
                      <a:endParaRPr lang="en-US" sz="1100" dirty="0"/>
                    </a:p>
                    <a:p>
                      <a:pPr algn="ctr">
                        <a:lnSpc>
                          <a:spcPts val="3599"/>
                        </a:lnSpc>
                      </a:pPr>
                      <a:r>
                        <a:rPr lang="en-US" sz="2399" spc="35" dirty="0">
                          <a:solidFill>
                            <a:srgbClr val="191919"/>
                          </a:solidFill>
                          <a:latin typeface="Aileron"/>
                        </a:rPr>
                        <a:t>Dashboard creating is done using power-BI services , and shared the live interactive dashboard to the PowerPoint</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2700"/>
                        </a:lnSpc>
                      </a:pPr>
                      <a:endParaRPr lang="en-US" sz="1100" dirty="0"/>
                    </a:p>
                    <a:p>
                      <a:pPr algn="ctr">
                        <a:lnSpc>
                          <a:spcPts val="3749"/>
                        </a:lnSpc>
                      </a:pPr>
                      <a:r>
                        <a:rPr lang="en-US" sz="2499" spc="37" dirty="0">
                          <a:solidFill>
                            <a:srgbClr val="191919"/>
                          </a:solidFill>
                          <a:latin typeface="Aileron Bold"/>
                        </a:rPr>
                        <a:t> </a:t>
                      </a:r>
                      <a:r>
                        <a:rPr lang="en-US" sz="2499" spc="37" dirty="0">
                          <a:solidFill>
                            <a:srgbClr val="191919"/>
                          </a:solidFill>
                          <a:latin typeface="Aileron"/>
                        </a:rPr>
                        <a:t>Final presentation</a:t>
                      </a:r>
                    </a:p>
                    <a:p>
                      <a:pPr algn="ctr">
                        <a:lnSpc>
                          <a:spcPts val="3749"/>
                        </a:lnSpc>
                      </a:pPr>
                      <a:r>
                        <a:rPr lang="en-US" sz="2499" spc="37" dirty="0">
                          <a:solidFill>
                            <a:srgbClr val="191919"/>
                          </a:solidFill>
                          <a:latin typeface="Aileron"/>
                        </a:rPr>
                        <a:t>to share the</a:t>
                      </a:r>
                    </a:p>
                    <a:p>
                      <a:pPr algn="ctr">
                        <a:lnSpc>
                          <a:spcPts val="3749"/>
                        </a:lnSpc>
                      </a:pPr>
                      <a:r>
                        <a:rPr lang="en-US" sz="2499" spc="37" dirty="0">
                          <a:solidFill>
                            <a:srgbClr val="191919"/>
                          </a:solidFill>
                          <a:latin typeface="Aileron"/>
                        </a:rPr>
                        <a:t>insights</a:t>
                      </a:r>
                    </a:p>
                    <a:p>
                      <a:pPr algn="ctr">
                        <a:lnSpc>
                          <a:spcPts val="3749"/>
                        </a:lnSpc>
                      </a:pPr>
                      <a:r>
                        <a:rPr lang="en-US" sz="2499" spc="37" dirty="0">
                          <a:solidFill>
                            <a:srgbClr val="191919"/>
                          </a:solidFill>
                          <a:latin typeface="Aileron"/>
                        </a:rPr>
                        <a:t> and recommendations</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extLst>
                  <a:ext uri="{0D108BD9-81ED-4DB2-BD59-A6C34878D82A}">
                    <a16:rowId xmlns:a16="http://schemas.microsoft.com/office/drawing/2014/main" val="10000"/>
                  </a:ext>
                </a:extLst>
              </a:tr>
            </a:tbl>
          </a:graphicData>
        </a:graphic>
      </p:graphicFrame>
      <p:grpSp>
        <p:nvGrpSpPr>
          <p:cNvPr id="9" name="Group 9"/>
          <p:cNvGrpSpPr/>
          <p:nvPr/>
        </p:nvGrpSpPr>
        <p:grpSpPr>
          <a:xfrm>
            <a:off x="1018463" y="4430667"/>
            <a:ext cx="946844" cy="946844"/>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txBody>
            <a:bodyPr/>
            <a:lstStyle/>
            <a:p>
              <a:endParaRPr lang="en-IN"/>
            </a:p>
          </p:txBody>
        </p:sp>
        <p:sp>
          <p:nvSpPr>
            <p:cNvPr id="11" name="TextBox 11"/>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1</a:t>
              </a:r>
            </a:p>
          </p:txBody>
        </p:sp>
      </p:grpSp>
      <p:sp>
        <p:nvSpPr>
          <p:cNvPr id="12" name="AutoShape 12"/>
          <p:cNvSpPr/>
          <p:nvPr/>
        </p:nvSpPr>
        <p:spPr>
          <a:xfrm>
            <a:off x="1496162" y="5364099"/>
            <a:ext cx="27819" cy="1227201"/>
          </a:xfrm>
          <a:prstGeom prst="line">
            <a:avLst/>
          </a:prstGeom>
          <a:ln w="47625" cap="flat">
            <a:solidFill>
              <a:srgbClr val="86EAE9"/>
            </a:solidFill>
            <a:prstDash val="solid"/>
            <a:headEnd type="none" w="sm" len="sm"/>
            <a:tailEnd type="oval" w="lg" len="lg"/>
          </a:ln>
        </p:spPr>
        <p:txBody>
          <a:bodyPr/>
          <a:lstStyle/>
          <a:p>
            <a:endParaRPr lang="en-IN"/>
          </a:p>
        </p:txBody>
      </p:sp>
      <p:grpSp>
        <p:nvGrpSpPr>
          <p:cNvPr id="13" name="Group 13"/>
          <p:cNvGrpSpPr/>
          <p:nvPr/>
        </p:nvGrpSpPr>
        <p:grpSpPr>
          <a:xfrm>
            <a:off x="16293406" y="884521"/>
            <a:ext cx="946844" cy="946844"/>
            <a:chOff x="0" y="0"/>
            <a:chExt cx="556826" cy="556826"/>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txBody>
            <a:bodyPr/>
            <a:lstStyle/>
            <a:p>
              <a:endParaRPr lang="en-IN"/>
            </a:p>
          </p:txBody>
        </p:sp>
        <p:sp>
          <p:nvSpPr>
            <p:cNvPr id="15" name="TextBox 15"/>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6</a:t>
              </a:r>
            </a:p>
          </p:txBody>
        </p:sp>
      </p:grpSp>
      <p:sp>
        <p:nvSpPr>
          <p:cNvPr id="16" name="AutoShape 16"/>
          <p:cNvSpPr/>
          <p:nvPr/>
        </p:nvSpPr>
        <p:spPr>
          <a:xfrm flipH="1">
            <a:off x="16740698" y="1813462"/>
            <a:ext cx="7374" cy="732329"/>
          </a:xfrm>
          <a:prstGeom prst="line">
            <a:avLst/>
          </a:prstGeom>
          <a:ln w="47625" cap="flat">
            <a:solidFill>
              <a:srgbClr val="13538A"/>
            </a:solidFill>
            <a:prstDash val="solid"/>
            <a:headEnd type="none" w="sm" len="sm"/>
            <a:tailEnd type="oval" w="lg" len="lg"/>
          </a:ln>
        </p:spPr>
        <p:txBody>
          <a:bodyPr/>
          <a:lstStyle/>
          <a:p>
            <a:endParaRPr lang="en-IN"/>
          </a:p>
        </p:txBody>
      </p:sp>
      <p:grpSp>
        <p:nvGrpSpPr>
          <p:cNvPr id="17" name="Group 17"/>
          <p:cNvGrpSpPr/>
          <p:nvPr/>
        </p:nvGrpSpPr>
        <p:grpSpPr>
          <a:xfrm>
            <a:off x="13240464" y="1620375"/>
            <a:ext cx="946844" cy="946844"/>
            <a:chOff x="0" y="0"/>
            <a:chExt cx="556826" cy="556826"/>
          </a:xfrm>
        </p:grpSpPr>
        <p:sp>
          <p:nvSpPr>
            <p:cNvPr id="18" name="Freeform 18"/>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txBody>
            <a:bodyPr/>
            <a:lstStyle/>
            <a:p>
              <a:endParaRPr lang="en-IN"/>
            </a:p>
          </p:txBody>
        </p:sp>
        <p:sp>
          <p:nvSpPr>
            <p:cNvPr id="19" name="TextBox 19"/>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5</a:t>
              </a:r>
            </a:p>
          </p:txBody>
        </p:sp>
      </p:grpSp>
      <p:sp>
        <p:nvSpPr>
          <p:cNvPr id="20" name="AutoShape 20"/>
          <p:cNvSpPr/>
          <p:nvPr/>
        </p:nvSpPr>
        <p:spPr>
          <a:xfrm>
            <a:off x="13713885" y="2545791"/>
            <a:ext cx="20592" cy="1073709"/>
          </a:xfrm>
          <a:prstGeom prst="line">
            <a:avLst/>
          </a:prstGeom>
          <a:ln w="47625" cap="flat">
            <a:solidFill>
              <a:srgbClr val="1C88CF"/>
            </a:solidFill>
            <a:prstDash val="solid"/>
            <a:headEnd type="none" w="sm" len="sm"/>
            <a:tailEnd type="oval" w="lg" len="lg"/>
          </a:ln>
        </p:spPr>
        <p:txBody>
          <a:bodyPr/>
          <a:lstStyle/>
          <a:p>
            <a:endParaRPr lang="en-IN"/>
          </a:p>
        </p:txBody>
      </p:sp>
      <p:grpSp>
        <p:nvGrpSpPr>
          <p:cNvPr id="21" name="Group 21"/>
          <p:cNvGrpSpPr/>
          <p:nvPr/>
        </p:nvGrpSpPr>
        <p:grpSpPr>
          <a:xfrm>
            <a:off x="10187523" y="2356229"/>
            <a:ext cx="946844" cy="946844"/>
            <a:chOff x="0" y="0"/>
            <a:chExt cx="556826" cy="556826"/>
          </a:xfrm>
        </p:grpSpPr>
        <p:sp>
          <p:nvSpPr>
            <p:cNvPr id="22" name="Freeform 22"/>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en-IN"/>
            </a:p>
          </p:txBody>
        </p:sp>
        <p:sp>
          <p:nvSpPr>
            <p:cNvPr id="23" name="TextBox 23"/>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4</a:t>
              </a:r>
            </a:p>
          </p:txBody>
        </p:sp>
      </p:grpSp>
      <p:sp>
        <p:nvSpPr>
          <p:cNvPr id="24" name="AutoShape 24"/>
          <p:cNvSpPr/>
          <p:nvPr/>
        </p:nvSpPr>
        <p:spPr>
          <a:xfrm flipH="1">
            <a:off x="10611261" y="3292983"/>
            <a:ext cx="8246" cy="1393029"/>
          </a:xfrm>
          <a:prstGeom prst="line">
            <a:avLst/>
          </a:prstGeom>
          <a:ln w="47625" cap="flat">
            <a:solidFill>
              <a:srgbClr val="18AFD6"/>
            </a:solidFill>
            <a:prstDash val="solid"/>
            <a:headEnd type="none" w="sm" len="sm"/>
            <a:tailEnd type="oval" w="lg" len="lg"/>
          </a:ln>
        </p:spPr>
        <p:txBody>
          <a:bodyPr/>
          <a:lstStyle/>
          <a:p>
            <a:endParaRPr lang="en-IN"/>
          </a:p>
        </p:txBody>
      </p:sp>
      <p:grpSp>
        <p:nvGrpSpPr>
          <p:cNvPr id="25" name="Group 25"/>
          <p:cNvGrpSpPr/>
          <p:nvPr/>
        </p:nvGrpSpPr>
        <p:grpSpPr>
          <a:xfrm>
            <a:off x="7134582" y="3092083"/>
            <a:ext cx="946844" cy="946844"/>
            <a:chOff x="0" y="0"/>
            <a:chExt cx="556826" cy="556826"/>
          </a:xfrm>
        </p:grpSpPr>
        <p:sp>
          <p:nvSpPr>
            <p:cNvPr id="26" name="Freeform 2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txBody>
            <a:bodyPr/>
            <a:lstStyle/>
            <a:p>
              <a:endParaRPr lang="en-IN"/>
            </a:p>
          </p:txBody>
        </p:sp>
        <p:sp>
          <p:nvSpPr>
            <p:cNvPr id="27" name="TextBox 27"/>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3</a:t>
              </a:r>
            </a:p>
          </p:txBody>
        </p:sp>
      </p:grpSp>
      <p:sp>
        <p:nvSpPr>
          <p:cNvPr id="28" name="AutoShape 28"/>
          <p:cNvSpPr/>
          <p:nvPr/>
        </p:nvSpPr>
        <p:spPr>
          <a:xfrm>
            <a:off x="7655332" y="3989008"/>
            <a:ext cx="21410" cy="866489"/>
          </a:xfrm>
          <a:prstGeom prst="line">
            <a:avLst/>
          </a:prstGeom>
          <a:ln w="47625" cap="flat">
            <a:solidFill>
              <a:srgbClr val="37C9EF"/>
            </a:solidFill>
            <a:prstDash val="solid"/>
            <a:headEnd type="none" w="sm" len="sm"/>
            <a:tailEnd type="oval" w="lg" len="lg"/>
          </a:ln>
        </p:spPr>
        <p:txBody>
          <a:bodyPr/>
          <a:lstStyle/>
          <a:p>
            <a:endParaRPr lang="en-IN"/>
          </a:p>
        </p:txBody>
      </p:sp>
      <p:grpSp>
        <p:nvGrpSpPr>
          <p:cNvPr id="29" name="Group 29"/>
          <p:cNvGrpSpPr/>
          <p:nvPr/>
        </p:nvGrpSpPr>
        <p:grpSpPr>
          <a:xfrm>
            <a:off x="4081641" y="3827937"/>
            <a:ext cx="946844" cy="946844"/>
            <a:chOff x="0" y="0"/>
            <a:chExt cx="556826" cy="556826"/>
          </a:xfrm>
        </p:grpSpPr>
        <p:sp>
          <p:nvSpPr>
            <p:cNvPr id="30" name="Freeform 3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txBody>
            <a:bodyPr/>
            <a:lstStyle/>
            <a:p>
              <a:endParaRPr lang="en-IN"/>
            </a:p>
          </p:txBody>
        </p:sp>
        <p:sp>
          <p:nvSpPr>
            <p:cNvPr id="31" name="TextBox 31"/>
            <p:cNvSpPr txBox="1"/>
            <p:nvPr/>
          </p:nvSpPr>
          <p:spPr>
            <a:xfrm>
              <a:off x="52202" y="-4948"/>
              <a:ext cx="452421" cy="509571"/>
            </a:xfrm>
            <a:prstGeom prst="rect">
              <a:avLst/>
            </a:prstGeom>
          </p:spPr>
          <p:txBody>
            <a:bodyPr lIns="0" tIns="0" rIns="0" bIns="0" rtlCol="0" anchor="ctr"/>
            <a:lstStyle/>
            <a:p>
              <a:pPr algn="ctr">
                <a:lnSpc>
                  <a:spcPts val="3919"/>
                </a:lnSpc>
              </a:pPr>
              <a:r>
                <a:rPr lang="en-US" sz="2799" dirty="0">
                  <a:solidFill>
                    <a:srgbClr val="FFFFFF"/>
                  </a:solidFill>
                  <a:latin typeface="Aileron Bold"/>
                </a:rPr>
                <a:t>2</a:t>
              </a:r>
            </a:p>
          </p:txBody>
        </p:sp>
      </p:grpSp>
      <p:sp>
        <p:nvSpPr>
          <p:cNvPr id="32" name="AutoShape 32"/>
          <p:cNvSpPr/>
          <p:nvPr/>
        </p:nvSpPr>
        <p:spPr>
          <a:xfrm>
            <a:off x="4592153" y="4694426"/>
            <a:ext cx="0" cy="721701"/>
          </a:xfrm>
          <a:prstGeom prst="line">
            <a:avLst/>
          </a:prstGeom>
          <a:ln w="47625" cap="flat">
            <a:solidFill>
              <a:srgbClr val="3EDAD8"/>
            </a:solidFill>
            <a:prstDash val="solid"/>
            <a:headEnd type="none" w="sm" len="sm"/>
            <a:tailEnd type="oval" w="lg" len="lg"/>
          </a:ln>
        </p:spPr>
        <p:txBody>
          <a:bodyPr/>
          <a:lstStyle/>
          <a:p>
            <a:endParaRPr lang="en-IN"/>
          </a:p>
        </p:txBody>
      </p:sp>
      <p:sp>
        <p:nvSpPr>
          <p:cNvPr id="33" name="TextBox 33"/>
          <p:cNvSpPr txBox="1"/>
          <p:nvPr/>
        </p:nvSpPr>
        <p:spPr>
          <a:xfrm>
            <a:off x="1050383" y="995919"/>
            <a:ext cx="11460478" cy="552450"/>
          </a:xfrm>
          <a:prstGeom prst="rect">
            <a:avLst/>
          </a:prstGeom>
        </p:spPr>
        <p:txBody>
          <a:bodyPr lIns="0" tIns="0" rIns="0" bIns="0" rtlCol="0" anchor="t">
            <a:spAutoFit/>
          </a:bodyPr>
          <a:lstStyle/>
          <a:p>
            <a:pPr>
              <a:lnSpc>
                <a:spcPts val="4320"/>
              </a:lnSpc>
            </a:pPr>
            <a:r>
              <a:rPr lang="en-US" sz="3600" spc="107" dirty="0">
                <a:solidFill>
                  <a:srgbClr val="191919"/>
                </a:solidFill>
                <a:latin typeface="Aileron Ultra-Bold"/>
              </a:rPr>
              <a:t>STEPS FOLLOWED TO PROVIDE THE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490314" cy="1104084"/>
            <a:chOff x="0" y="0"/>
            <a:chExt cx="24653752" cy="1472112"/>
          </a:xfrm>
        </p:grpSpPr>
        <p:grpSp>
          <p:nvGrpSpPr>
            <p:cNvPr id="3" name="Group 3"/>
            <p:cNvGrpSpPr/>
            <p:nvPr/>
          </p:nvGrpSpPr>
          <p:grpSpPr>
            <a:xfrm>
              <a:off x="0" y="0"/>
              <a:ext cx="24653752" cy="1472112"/>
              <a:chOff x="0" y="0"/>
              <a:chExt cx="86632031" cy="5172927"/>
            </a:xfrm>
          </p:grpSpPr>
          <p:sp>
            <p:nvSpPr>
              <p:cNvPr id="4" name="Freeform 4"/>
              <p:cNvSpPr/>
              <p:nvPr/>
            </p:nvSpPr>
            <p:spPr>
              <a:xfrm>
                <a:off x="0" y="0"/>
                <a:ext cx="86632033" cy="5271987"/>
              </a:xfrm>
              <a:custGeom>
                <a:avLst/>
                <a:gdLst/>
                <a:ahLst/>
                <a:cxnLst/>
                <a:rect l="l" t="t" r="r" b="b"/>
                <a:pathLst>
                  <a:path w="86632033" h="5271987">
                    <a:moveTo>
                      <a:pt x="86009733" y="4701757"/>
                    </a:moveTo>
                    <a:cubicBezTo>
                      <a:pt x="86009733" y="4695407"/>
                      <a:pt x="86010998" y="4690327"/>
                      <a:pt x="86010998" y="4682707"/>
                    </a:cubicBezTo>
                    <a:lnTo>
                      <a:pt x="86010998" y="490220"/>
                    </a:lnTo>
                    <a:cubicBezTo>
                      <a:pt x="86010998" y="220980"/>
                      <a:pt x="85801448" y="0"/>
                      <a:pt x="85544912" y="0"/>
                    </a:cubicBezTo>
                    <a:lnTo>
                      <a:pt x="467360" y="0"/>
                    </a:lnTo>
                    <a:cubicBezTo>
                      <a:pt x="210820" y="0"/>
                      <a:pt x="0" y="220980"/>
                      <a:pt x="0" y="490220"/>
                    </a:cubicBezTo>
                    <a:lnTo>
                      <a:pt x="0" y="4682707"/>
                    </a:lnTo>
                    <a:cubicBezTo>
                      <a:pt x="0" y="4951947"/>
                      <a:pt x="209550" y="5172927"/>
                      <a:pt x="466090" y="5172927"/>
                    </a:cubicBezTo>
                    <a:lnTo>
                      <a:pt x="85543641" y="5172927"/>
                    </a:lnTo>
                    <a:cubicBezTo>
                      <a:pt x="85656669" y="5172927"/>
                      <a:pt x="85760812" y="5129747"/>
                      <a:pt x="85840819" y="5059897"/>
                    </a:cubicBezTo>
                    <a:cubicBezTo>
                      <a:pt x="85971633" y="5131017"/>
                      <a:pt x="86284048" y="5271987"/>
                      <a:pt x="86630762" y="5064977"/>
                    </a:cubicBezTo>
                    <a:cubicBezTo>
                      <a:pt x="86632033" y="5064977"/>
                      <a:pt x="86319612" y="5066247"/>
                      <a:pt x="86009733" y="4701757"/>
                    </a:cubicBezTo>
                    <a:close/>
                  </a:path>
                </a:pathLst>
              </a:custGeom>
              <a:solidFill>
                <a:srgbClr val="F8B2E0"/>
              </a:solidFill>
            </p:spPr>
            <p:txBody>
              <a:bodyPr/>
              <a:lstStyle/>
              <a:p>
                <a:endParaRPr lang="en-IN"/>
              </a:p>
            </p:txBody>
          </p:sp>
        </p:grpSp>
        <p:sp>
          <p:nvSpPr>
            <p:cNvPr id="5" name="TextBox 5"/>
            <p:cNvSpPr txBox="1"/>
            <p:nvPr/>
          </p:nvSpPr>
          <p:spPr>
            <a:xfrm>
              <a:off x="580066" y="102520"/>
              <a:ext cx="22335631" cy="1295647"/>
            </a:xfrm>
            <a:prstGeom prst="rect">
              <a:avLst/>
            </a:prstGeom>
          </p:spPr>
          <p:txBody>
            <a:bodyPr lIns="0" tIns="0" rIns="0" bIns="0" rtlCol="0" anchor="t">
              <a:spAutoFit/>
            </a:bodyPr>
            <a:lstStyle/>
            <a:p>
              <a:pPr algn="ctr">
                <a:lnSpc>
                  <a:spcPts val="3742"/>
                </a:lnSpc>
              </a:pPr>
              <a:r>
                <a:rPr lang="en-US" sz="3402" spc="-34">
                  <a:solidFill>
                    <a:srgbClr val="000000"/>
                  </a:solidFill>
                  <a:latin typeface="DM Sans Bold"/>
                </a:rPr>
                <a:t>Problem</a:t>
              </a:r>
            </a:p>
            <a:p>
              <a:pPr marL="0" lvl="0" indent="0" algn="ctr">
                <a:lnSpc>
                  <a:spcPts val="3742"/>
                </a:lnSpc>
              </a:pPr>
              <a:r>
                <a:rPr lang="en-US" sz="3402" spc="-34">
                  <a:solidFill>
                    <a:srgbClr val="000000"/>
                  </a:solidFill>
                  <a:latin typeface="DM Sans Bold"/>
                </a:rPr>
                <a:t>Statement</a:t>
              </a:r>
            </a:p>
          </p:txBody>
        </p:sp>
      </p:grpSp>
      <p:grpSp>
        <p:nvGrpSpPr>
          <p:cNvPr id="6" name="Group 6"/>
          <p:cNvGrpSpPr/>
          <p:nvPr/>
        </p:nvGrpSpPr>
        <p:grpSpPr>
          <a:xfrm>
            <a:off x="6489" y="1125227"/>
            <a:ext cx="18483825" cy="9674670"/>
            <a:chOff x="0" y="0"/>
            <a:chExt cx="25082812" cy="12817796"/>
          </a:xfrm>
        </p:grpSpPr>
        <p:grpSp>
          <p:nvGrpSpPr>
            <p:cNvPr id="7" name="Group 7"/>
            <p:cNvGrpSpPr/>
            <p:nvPr/>
          </p:nvGrpSpPr>
          <p:grpSpPr>
            <a:xfrm>
              <a:off x="0" y="0"/>
              <a:ext cx="25082812" cy="12817796"/>
              <a:chOff x="0" y="0"/>
              <a:chExt cx="45950207" cy="23481433"/>
            </a:xfrm>
          </p:grpSpPr>
          <p:sp>
            <p:nvSpPr>
              <p:cNvPr id="8" name="Freeform 8"/>
              <p:cNvSpPr/>
              <p:nvPr/>
            </p:nvSpPr>
            <p:spPr>
              <a:xfrm>
                <a:off x="0" y="0"/>
                <a:ext cx="45950206" cy="23481433"/>
              </a:xfrm>
              <a:custGeom>
                <a:avLst/>
                <a:gdLst/>
                <a:ahLst/>
                <a:cxnLst/>
                <a:rect l="l" t="t" r="r" b="b"/>
                <a:pathLst>
                  <a:path w="45950206" h="23481433">
                    <a:moveTo>
                      <a:pt x="45645406" y="0"/>
                    </a:moveTo>
                    <a:lnTo>
                      <a:pt x="304800" y="0"/>
                    </a:lnTo>
                    <a:cubicBezTo>
                      <a:pt x="135890" y="0"/>
                      <a:pt x="0" y="135890"/>
                      <a:pt x="0" y="304800"/>
                    </a:cubicBezTo>
                    <a:lnTo>
                      <a:pt x="0" y="23176633"/>
                    </a:lnTo>
                    <a:cubicBezTo>
                      <a:pt x="0" y="23345542"/>
                      <a:pt x="135890" y="23481433"/>
                      <a:pt x="304800" y="23481433"/>
                    </a:cubicBezTo>
                    <a:lnTo>
                      <a:pt x="45645406" y="23481433"/>
                    </a:lnTo>
                    <a:cubicBezTo>
                      <a:pt x="45814317" y="23481433"/>
                      <a:pt x="45950206" y="23345542"/>
                      <a:pt x="45950206" y="23176633"/>
                    </a:cubicBezTo>
                    <a:lnTo>
                      <a:pt x="45950206" y="304800"/>
                    </a:lnTo>
                    <a:cubicBezTo>
                      <a:pt x="45950206" y="135890"/>
                      <a:pt x="45814317" y="0"/>
                      <a:pt x="45645406" y="0"/>
                    </a:cubicBezTo>
                    <a:close/>
                  </a:path>
                </a:pathLst>
              </a:custGeom>
              <a:solidFill>
                <a:srgbClr val="EDF0F2"/>
              </a:solidFill>
            </p:spPr>
            <p:txBody>
              <a:bodyPr/>
              <a:lstStyle/>
              <a:p>
                <a:endParaRPr lang="en-IN"/>
              </a:p>
            </p:txBody>
          </p:sp>
        </p:grpSp>
        <p:sp>
          <p:nvSpPr>
            <p:cNvPr id="9" name="TextBox 9"/>
            <p:cNvSpPr txBox="1"/>
            <p:nvPr/>
          </p:nvSpPr>
          <p:spPr>
            <a:xfrm>
              <a:off x="1190366" y="422438"/>
              <a:ext cx="23517678" cy="11906245"/>
            </a:xfrm>
            <a:prstGeom prst="rect">
              <a:avLst/>
            </a:prstGeom>
          </p:spPr>
          <p:txBody>
            <a:bodyPr lIns="0" tIns="0" rIns="0" bIns="0" rtlCol="0" anchor="t">
              <a:spAutoFit/>
            </a:bodyPr>
            <a:lstStyle/>
            <a:p>
              <a:pPr>
                <a:lnSpc>
                  <a:spcPts val="4735"/>
                </a:lnSpc>
              </a:pPr>
              <a:r>
                <a:rPr lang="en-US" sz="3382" spc="-33" dirty="0" err="1">
                  <a:solidFill>
                    <a:srgbClr val="000000"/>
                  </a:solidFill>
                  <a:latin typeface="DM Sans Bold"/>
                </a:rPr>
                <a:t>Mitron</a:t>
              </a:r>
              <a:r>
                <a:rPr lang="en-US" sz="3382" spc="-33" dirty="0">
                  <a:solidFill>
                    <a:srgbClr val="000000"/>
                  </a:solidFill>
                  <a:latin typeface="DM Sans Bold"/>
                </a:rPr>
                <a:t> Bank </a:t>
              </a:r>
              <a:r>
                <a:rPr lang="en-US" sz="3382" spc="-33" dirty="0">
                  <a:solidFill>
                    <a:srgbClr val="000000"/>
                  </a:solidFill>
                  <a:latin typeface="DM Sans"/>
                </a:rPr>
                <a:t>is a legacy financial institution headquartered in Hyderabad</a:t>
              </a:r>
            </a:p>
            <a:p>
              <a:pPr>
                <a:lnSpc>
                  <a:spcPts val="4735"/>
                </a:lnSpc>
              </a:pPr>
              <a:r>
                <a:rPr lang="en-US" sz="3382" spc="-33" dirty="0">
                  <a:solidFill>
                    <a:srgbClr val="000000"/>
                  </a:solidFill>
                  <a:latin typeface="DM Sans"/>
                </a:rPr>
                <a:t>. They want to introduce a new line of credit cards, aiming to broaden its product offerings and reach in the financial market.</a:t>
              </a:r>
            </a:p>
            <a:p>
              <a:pPr>
                <a:lnSpc>
                  <a:spcPts val="4735"/>
                </a:lnSpc>
              </a:pPr>
              <a:endParaRPr lang="en-US" sz="3382" spc="-33" dirty="0">
                <a:solidFill>
                  <a:srgbClr val="000000"/>
                </a:solidFill>
                <a:latin typeface="DM Sans"/>
              </a:endParaRPr>
            </a:p>
            <a:p>
              <a:pPr>
                <a:lnSpc>
                  <a:spcPts val="4735"/>
                </a:lnSpc>
              </a:pPr>
              <a:r>
                <a:rPr lang="en-US" sz="3382" spc="-33" dirty="0">
                  <a:solidFill>
                    <a:srgbClr val="000000"/>
                  </a:solidFill>
                  <a:latin typeface="DM Sans Bold"/>
                </a:rPr>
                <a:t> </a:t>
              </a:r>
              <a:r>
                <a:rPr lang="en-US" sz="3382" spc="-33" dirty="0" err="1">
                  <a:solidFill>
                    <a:srgbClr val="000000"/>
                  </a:solidFill>
                  <a:latin typeface="DM Sans Bold"/>
                </a:rPr>
                <a:t>AtliQ</a:t>
              </a:r>
              <a:r>
                <a:rPr lang="en-US" sz="3382" spc="-33" dirty="0">
                  <a:solidFill>
                    <a:srgbClr val="000000"/>
                  </a:solidFill>
                  <a:latin typeface="DM Sans Bold"/>
                </a:rPr>
                <a:t> Data Services :-  </a:t>
              </a:r>
              <a:r>
                <a:rPr lang="en-US" sz="3382" spc="-33" dirty="0">
                  <a:solidFill>
                    <a:srgbClr val="000000"/>
                  </a:solidFill>
                  <a:latin typeface="DM Sans"/>
                </a:rPr>
                <a:t>came to know about this through an internal link and approached </a:t>
              </a:r>
              <a:r>
                <a:rPr lang="en-US" sz="3382" spc="-33" dirty="0" err="1">
                  <a:solidFill>
                    <a:srgbClr val="000000"/>
                  </a:solidFill>
                  <a:latin typeface="DM Sans"/>
                </a:rPr>
                <a:t>Mitron</a:t>
              </a:r>
              <a:r>
                <a:rPr lang="en-US" sz="3382" spc="-33" dirty="0">
                  <a:solidFill>
                    <a:srgbClr val="000000"/>
                  </a:solidFill>
                  <a:latin typeface="DM Sans"/>
                </a:rPr>
                <a:t> Bank with a proposal to implement this project. However, strategy director of </a:t>
              </a:r>
              <a:r>
                <a:rPr lang="en-US" sz="3382" spc="-33" dirty="0" err="1">
                  <a:solidFill>
                    <a:srgbClr val="000000"/>
                  </a:solidFill>
                  <a:latin typeface="DM Sans"/>
                </a:rPr>
                <a:t>Mitron</a:t>
              </a:r>
              <a:r>
                <a:rPr lang="en-US" sz="3382" spc="-33" dirty="0">
                  <a:solidFill>
                    <a:srgbClr val="000000"/>
                  </a:solidFill>
                  <a:latin typeface="DM Sans"/>
                </a:rPr>
                <a:t> Bank, </a:t>
              </a:r>
              <a:r>
                <a:rPr lang="en-US" sz="3382" spc="-33" dirty="0" err="1">
                  <a:solidFill>
                    <a:srgbClr val="000000"/>
                  </a:solidFill>
                  <a:latin typeface="DM Sans"/>
                </a:rPr>
                <a:t>Mr.Bashnir</a:t>
              </a:r>
              <a:r>
                <a:rPr lang="en-US" sz="3382" spc="-33" dirty="0">
                  <a:solidFill>
                    <a:srgbClr val="000000"/>
                  </a:solidFill>
                  <a:latin typeface="DM Sans"/>
                </a:rPr>
                <a:t> Rover is skeptical and asked them to do a pilot project with the sample data before handing them the full project. They provided a sample dataset of 4000 customers across five cities on their online spend and other details. </a:t>
              </a:r>
            </a:p>
            <a:p>
              <a:pPr>
                <a:lnSpc>
                  <a:spcPts val="4735"/>
                </a:lnSpc>
              </a:pPr>
              <a:endParaRPr lang="en-US" sz="3382" spc="-33" dirty="0">
                <a:solidFill>
                  <a:srgbClr val="000000"/>
                </a:solidFill>
                <a:latin typeface="DM Sans"/>
              </a:endParaRPr>
            </a:p>
            <a:p>
              <a:pPr>
                <a:lnSpc>
                  <a:spcPts val="4735"/>
                </a:lnSpc>
              </a:pPr>
              <a:r>
                <a:rPr lang="en-US" sz="3382" spc="-33" dirty="0">
                  <a:solidFill>
                    <a:srgbClr val="000000"/>
                  </a:solidFill>
                  <a:latin typeface="DM Sans"/>
                </a:rPr>
                <a:t>Peter Pandey is a data analyst at </a:t>
              </a:r>
              <a:r>
                <a:rPr lang="en-US" sz="3382" spc="-33" dirty="0" err="1">
                  <a:solidFill>
                    <a:srgbClr val="000000"/>
                  </a:solidFill>
                  <a:latin typeface="DM Sans"/>
                </a:rPr>
                <a:t>AtliQ</a:t>
              </a:r>
              <a:r>
                <a:rPr lang="en-US" sz="3382" spc="-33" dirty="0">
                  <a:solidFill>
                    <a:srgbClr val="000000"/>
                  </a:solidFill>
                  <a:latin typeface="DM Sans"/>
                </a:rPr>
                <a:t> Data Services and asked by his manager to take over this project. His role is to analyze the provided sample data and report key findings to the strategy team of </a:t>
              </a:r>
              <a:r>
                <a:rPr lang="en-US" sz="3382" spc="-33" dirty="0" err="1">
                  <a:solidFill>
                    <a:srgbClr val="000000"/>
                  </a:solidFill>
                  <a:latin typeface="DM Sans"/>
                </a:rPr>
                <a:t>Mitron</a:t>
              </a:r>
              <a:r>
                <a:rPr lang="en-US" sz="3382" spc="-33" dirty="0">
                  <a:solidFill>
                    <a:srgbClr val="000000"/>
                  </a:solidFill>
                  <a:latin typeface="DM Sans"/>
                </a:rPr>
                <a:t> Bank. </a:t>
              </a:r>
            </a:p>
            <a:p>
              <a:pPr>
                <a:lnSpc>
                  <a:spcPts val="4735"/>
                </a:lnSpc>
              </a:pPr>
              <a:endParaRPr lang="en-US" sz="3382" spc="-33" dirty="0">
                <a:solidFill>
                  <a:srgbClr val="000000"/>
                </a:solidFill>
                <a:latin typeface="DM Sans"/>
              </a:endParaRPr>
            </a:p>
            <a:p>
              <a:pPr>
                <a:lnSpc>
                  <a:spcPts val="4735"/>
                </a:lnSpc>
              </a:pPr>
              <a:endParaRPr lang="en-US" sz="3382" spc="-33" dirty="0">
                <a:solidFill>
                  <a:srgbClr val="000000"/>
                </a:solidFill>
                <a:latin typeface="DM Sans"/>
              </a:endParaRPr>
            </a:p>
          </p:txBody>
        </p:sp>
      </p:grpSp>
      <p:grpSp>
        <p:nvGrpSpPr>
          <p:cNvPr id="10" name="Group 10"/>
          <p:cNvGrpSpPr/>
          <p:nvPr/>
        </p:nvGrpSpPr>
        <p:grpSpPr>
          <a:xfrm rot="-130750">
            <a:off x="17065978" y="2876005"/>
            <a:ext cx="1198281" cy="1271503"/>
            <a:chOff x="0" y="0"/>
            <a:chExt cx="1597708" cy="1695337"/>
          </a:xfrm>
        </p:grpSpPr>
        <p:sp>
          <p:nvSpPr>
            <p:cNvPr id="11" name="Freeform 11"/>
            <p:cNvSpPr/>
            <p:nvPr/>
          </p:nvSpPr>
          <p:spPr>
            <a:xfrm rot="-574012">
              <a:off x="114167" y="103444"/>
              <a:ext cx="1369374" cy="1488450"/>
            </a:xfrm>
            <a:custGeom>
              <a:avLst/>
              <a:gdLst/>
              <a:ahLst/>
              <a:cxnLst/>
              <a:rect l="l" t="t" r="r" b="b"/>
              <a:pathLst>
                <a:path w="1369374" h="1488450">
                  <a:moveTo>
                    <a:pt x="0" y="0"/>
                  </a:moveTo>
                  <a:lnTo>
                    <a:pt x="1369374" y="0"/>
                  </a:lnTo>
                  <a:lnTo>
                    <a:pt x="1369374" y="1488450"/>
                  </a:lnTo>
                  <a:lnTo>
                    <a:pt x="0" y="1488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TextBox 12"/>
            <p:cNvSpPr txBox="1"/>
            <p:nvPr/>
          </p:nvSpPr>
          <p:spPr>
            <a:xfrm rot="-405114">
              <a:off x="301957" y="666117"/>
              <a:ext cx="1030421" cy="382050"/>
            </a:xfrm>
            <a:prstGeom prst="rect">
              <a:avLst/>
            </a:prstGeom>
          </p:spPr>
          <p:txBody>
            <a:bodyPr lIns="0" tIns="0" rIns="0" bIns="0" rtlCol="0" anchor="t">
              <a:spAutoFit/>
            </a:bodyPr>
            <a:lstStyle/>
            <a:p>
              <a:pPr algn="ctr">
                <a:lnSpc>
                  <a:spcPts val="949"/>
                </a:lnSpc>
              </a:pPr>
              <a:r>
                <a:rPr lang="en-US" sz="1186">
                  <a:solidFill>
                    <a:srgbClr val="100F0D"/>
                  </a:solidFill>
                  <a:latin typeface="Shuneet Square"/>
                </a:rPr>
                <a:t>Put your thoughts here.</a:t>
              </a:r>
            </a:p>
          </p:txBody>
        </p:sp>
      </p:grpSp>
      <p:grpSp>
        <p:nvGrpSpPr>
          <p:cNvPr id="13" name="Group 13"/>
          <p:cNvGrpSpPr/>
          <p:nvPr/>
        </p:nvGrpSpPr>
        <p:grpSpPr>
          <a:xfrm rot="458610">
            <a:off x="16660160" y="8791156"/>
            <a:ext cx="1198281" cy="1271503"/>
            <a:chOff x="0" y="0"/>
            <a:chExt cx="1597708" cy="1695337"/>
          </a:xfrm>
        </p:grpSpPr>
        <p:sp>
          <p:nvSpPr>
            <p:cNvPr id="14" name="Freeform 14"/>
            <p:cNvSpPr/>
            <p:nvPr/>
          </p:nvSpPr>
          <p:spPr>
            <a:xfrm rot="-574012">
              <a:off x="114167" y="103444"/>
              <a:ext cx="1369374" cy="1488450"/>
            </a:xfrm>
            <a:custGeom>
              <a:avLst/>
              <a:gdLst/>
              <a:ahLst/>
              <a:cxnLst/>
              <a:rect l="l" t="t" r="r" b="b"/>
              <a:pathLst>
                <a:path w="1369374" h="1488450">
                  <a:moveTo>
                    <a:pt x="0" y="0"/>
                  </a:moveTo>
                  <a:lnTo>
                    <a:pt x="1369374" y="0"/>
                  </a:lnTo>
                  <a:lnTo>
                    <a:pt x="1369374" y="1488450"/>
                  </a:lnTo>
                  <a:lnTo>
                    <a:pt x="0" y="148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TextBox 15"/>
            <p:cNvSpPr txBox="1"/>
            <p:nvPr/>
          </p:nvSpPr>
          <p:spPr>
            <a:xfrm rot="-405114">
              <a:off x="301957" y="666117"/>
              <a:ext cx="1030421" cy="382050"/>
            </a:xfrm>
            <a:prstGeom prst="rect">
              <a:avLst/>
            </a:prstGeom>
          </p:spPr>
          <p:txBody>
            <a:bodyPr lIns="0" tIns="0" rIns="0" bIns="0" rtlCol="0" anchor="t">
              <a:spAutoFit/>
            </a:bodyPr>
            <a:lstStyle/>
            <a:p>
              <a:pPr algn="ctr">
                <a:lnSpc>
                  <a:spcPts val="949"/>
                </a:lnSpc>
              </a:pPr>
              <a:r>
                <a:rPr lang="en-US" sz="1186">
                  <a:solidFill>
                    <a:srgbClr val="100F0D"/>
                  </a:solidFill>
                  <a:latin typeface="Shuneet Square"/>
                </a:rPr>
                <a:t>Put your thoughts here.</a:t>
              </a:r>
            </a:p>
          </p:txBody>
        </p:sp>
      </p:grpSp>
      <p:grpSp>
        <p:nvGrpSpPr>
          <p:cNvPr id="16" name="Group 16"/>
          <p:cNvGrpSpPr/>
          <p:nvPr/>
        </p:nvGrpSpPr>
        <p:grpSpPr>
          <a:xfrm rot="1447892">
            <a:off x="223574" y="9226270"/>
            <a:ext cx="1290750" cy="1369623"/>
            <a:chOff x="0" y="0"/>
            <a:chExt cx="1721000" cy="1826164"/>
          </a:xfrm>
        </p:grpSpPr>
        <p:sp>
          <p:nvSpPr>
            <p:cNvPr id="17" name="Freeform 17"/>
            <p:cNvSpPr/>
            <p:nvPr/>
          </p:nvSpPr>
          <p:spPr>
            <a:xfrm rot="-574012">
              <a:off x="122977" y="111426"/>
              <a:ext cx="1475046" cy="1603311"/>
            </a:xfrm>
            <a:custGeom>
              <a:avLst/>
              <a:gdLst/>
              <a:ahLst/>
              <a:cxnLst/>
              <a:rect l="l" t="t" r="r" b="b"/>
              <a:pathLst>
                <a:path w="1475046" h="1603311">
                  <a:moveTo>
                    <a:pt x="0" y="0"/>
                  </a:moveTo>
                  <a:lnTo>
                    <a:pt x="1475046" y="0"/>
                  </a:lnTo>
                  <a:lnTo>
                    <a:pt x="1475046" y="1603311"/>
                  </a:lnTo>
                  <a:lnTo>
                    <a:pt x="0" y="1603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TextBox 18"/>
            <p:cNvSpPr txBox="1"/>
            <p:nvPr/>
          </p:nvSpPr>
          <p:spPr>
            <a:xfrm rot="-405114">
              <a:off x="325678" y="725553"/>
              <a:ext cx="1109937" cy="403477"/>
            </a:xfrm>
            <a:prstGeom prst="rect">
              <a:avLst/>
            </a:prstGeom>
          </p:spPr>
          <p:txBody>
            <a:bodyPr lIns="0" tIns="0" rIns="0" bIns="0" rtlCol="0" anchor="t">
              <a:spAutoFit/>
            </a:bodyPr>
            <a:lstStyle/>
            <a:p>
              <a:pPr algn="ctr">
                <a:lnSpc>
                  <a:spcPts val="1022"/>
                </a:lnSpc>
              </a:pPr>
              <a:r>
                <a:rPr lang="en-US" sz="1277">
                  <a:solidFill>
                    <a:srgbClr val="100F0D"/>
                  </a:solidFill>
                  <a:latin typeface="Shuneet Square"/>
                </a:rPr>
                <a:t>Put your thoughts here.</a:t>
              </a:r>
            </a:p>
          </p:txBody>
        </p:sp>
      </p:grpSp>
      <p:sp>
        <p:nvSpPr>
          <p:cNvPr id="19" name="Freeform 19"/>
          <p:cNvSpPr/>
          <p:nvPr/>
        </p:nvSpPr>
        <p:spPr>
          <a:xfrm>
            <a:off x="281107" y="0"/>
            <a:ext cx="1289937" cy="1136545"/>
          </a:xfrm>
          <a:custGeom>
            <a:avLst/>
            <a:gdLst/>
            <a:ahLst/>
            <a:cxnLst/>
            <a:rect l="l" t="t" r="r" b="b"/>
            <a:pathLst>
              <a:path w="1289937" h="1289937">
                <a:moveTo>
                  <a:pt x="0" y="0"/>
                </a:moveTo>
                <a:lnTo>
                  <a:pt x="1289937" y="0"/>
                </a:lnTo>
                <a:lnTo>
                  <a:pt x="1289937" y="1289937"/>
                </a:lnTo>
                <a:lnTo>
                  <a:pt x="0" y="1289937"/>
                </a:lnTo>
                <a:lnTo>
                  <a:pt x="0" y="0"/>
                </a:lnTo>
                <a:close/>
              </a:path>
            </a:pathLst>
          </a:custGeom>
          <a:blipFill>
            <a:blip r:embed="rId8"/>
            <a:stretch>
              <a:fillRect/>
            </a:stretch>
          </a:blipFill>
        </p:spPr>
        <p:txBody>
          <a:bodyPr/>
          <a:lstStyle/>
          <a:p>
            <a:endParaRPr lang="en-IN"/>
          </a:p>
        </p:txBody>
      </p:sp>
      <p:sp>
        <p:nvSpPr>
          <p:cNvPr id="20" name="Freeform 20"/>
          <p:cNvSpPr/>
          <p:nvPr/>
        </p:nvSpPr>
        <p:spPr>
          <a:xfrm>
            <a:off x="16309249" y="-182851"/>
            <a:ext cx="1465976" cy="2423101"/>
          </a:xfrm>
          <a:custGeom>
            <a:avLst/>
            <a:gdLst/>
            <a:ahLst/>
            <a:cxnLst/>
            <a:rect l="l" t="t" r="r" b="b"/>
            <a:pathLst>
              <a:path w="1465976" h="2423101">
                <a:moveTo>
                  <a:pt x="0" y="0"/>
                </a:moveTo>
                <a:lnTo>
                  <a:pt x="1465977" y="0"/>
                </a:lnTo>
                <a:lnTo>
                  <a:pt x="1465977" y="2423102"/>
                </a:lnTo>
                <a:lnTo>
                  <a:pt x="0" y="2423102"/>
                </a:lnTo>
                <a:lnTo>
                  <a:pt x="0" y="0"/>
                </a:lnTo>
                <a:close/>
              </a:path>
            </a:pathLst>
          </a:custGeom>
          <a:blipFill>
            <a:blip r:embed="rId9"/>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04956" y="1234665"/>
            <a:ext cx="1678087" cy="0"/>
          </a:xfrm>
          <a:prstGeom prst="line">
            <a:avLst/>
          </a:prstGeom>
          <a:ln w="11430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0" y="-1334551"/>
            <a:ext cx="18135600" cy="11621551"/>
          </a:xfrm>
          <a:custGeom>
            <a:avLst/>
            <a:gdLst/>
            <a:ahLst/>
            <a:cxnLst/>
            <a:rect l="l" t="t" r="r" b="b"/>
            <a:pathLst>
              <a:path w="16609034" h="11621551">
                <a:moveTo>
                  <a:pt x="0" y="0"/>
                </a:moveTo>
                <a:lnTo>
                  <a:pt x="16609034" y="0"/>
                </a:lnTo>
                <a:lnTo>
                  <a:pt x="16609034" y="11621551"/>
                </a:lnTo>
                <a:lnTo>
                  <a:pt x="0" y="11621551"/>
                </a:lnTo>
                <a:lnTo>
                  <a:pt x="0" y="0"/>
                </a:lnTo>
                <a:close/>
              </a:path>
            </a:pathLst>
          </a:custGeom>
          <a:blipFill>
            <a:blip r:embed="rId2"/>
            <a:stretch>
              <a:fillRect l="-18561" r="-12123" b="-5057"/>
            </a:stretch>
          </a:blipFill>
        </p:spPr>
        <p:txBody>
          <a:bodyPr/>
          <a:lstStyle/>
          <a:p>
            <a:endParaRPr lang="en-IN" dirty="0"/>
          </a:p>
        </p:txBody>
      </p:sp>
      <p:sp>
        <p:nvSpPr>
          <p:cNvPr id="4" name="TextBox 4"/>
          <p:cNvSpPr txBox="1"/>
          <p:nvPr/>
        </p:nvSpPr>
        <p:spPr>
          <a:xfrm>
            <a:off x="5674856" y="7084267"/>
            <a:ext cx="12380923" cy="3801923"/>
          </a:xfrm>
          <a:prstGeom prst="rect">
            <a:avLst/>
          </a:prstGeom>
        </p:spPr>
        <p:txBody>
          <a:bodyPr lIns="0" tIns="0" rIns="0" bIns="0" rtlCol="0" anchor="t">
            <a:spAutoFit/>
          </a:bodyPr>
          <a:lstStyle/>
          <a:p>
            <a:pPr algn="ctr">
              <a:lnSpc>
                <a:spcPts val="3849"/>
              </a:lnSpc>
            </a:pPr>
            <a:r>
              <a:rPr lang="en-US" sz="2749">
                <a:solidFill>
                  <a:srgbClr val="13538A"/>
                </a:solidFill>
                <a:latin typeface="Poppins Bold"/>
              </a:rPr>
              <a:t>Insight </a:t>
            </a:r>
          </a:p>
          <a:p>
            <a:pPr algn="ctr">
              <a:lnSpc>
                <a:spcPts val="3849"/>
              </a:lnSpc>
            </a:pPr>
            <a:endParaRPr lang="en-US" sz="2749">
              <a:solidFill>
                <a:srgbClr val="13538A"/>
              </a:solidFill>
              <a:latin typeface="Poppins Bold"/>
            </a:endParaRPr>
          </a:p>
          <a:p>
            <a:pPr marL="593612" lvl="1" indent="-296806" algn="ctr">
              <a:lnSpc>
                <a:spcPts val="3849"/>
              </a:lnSpc>
              <a:buFont typeface="Arial"/>
              <a:buChar char="•"/>
            </a:pPr>
            <a:r>
              <a:rPr lang="en-US" sz="2749">
                <a:solidFill>
                  <a:srgbClr val="14110F"/>
                </a:solidFill>
                <a:latin typeface="Poppins Bold Italics"/>
              </a:rPr>
              <a:t>There are 4k customers ,whose Average income of them is 207M by each month, from those 4k customers I have noticed that the age group of around (25-35)&amp;)(35-45) are more in number  .</a:t>
            </a:r>
          </a:p>
          <a:p>
            <a:pPr algn="ctr">
              <a:lnSpc>
                <a:spcPts val="5441"/>
              </a:lnSpc>
            </a:pPr>
            <a:endParaRPr lang="en-US" sz="2749">
              <a:solidFill>
                <a:srgbClr val="14110F"/>
              </a:solidFill>
              <a:latin typeface="Poppins Bold Italics"/>
            </a:endParaRPr>
          </a:p>
          <a:p>
            <a:pPr algn="ctr">
              <a:lnSpc>
                <a:spcPts val="5441"/>
              </a:lnSpc>
            </a:pPr>
            <a:endParaRPr lang="en-US" sz="2749">
              <a:solidFill>
                <a:srgbClr val="14110F"/>
              </a:solidFill>
              <a:latin typeface="Poppins Bold Italics"/>
            </a:endParaRPr>
          </a:p>
        </p:txBody>
      </p:sp>
      <p:sp>
        <p:nvSpPr>
          <p:cNvPr id="5" name="Rectangle 4">
            <a:extLst>
              <a:ext uri="{FF2B5EF4-FFF2-40B4-BE49-F238E27FC236}">
                <a16:creationId xmlns:a16="http://schemas.microsoft.com/office/drawing/2014/main" id="{C0F701C0-AB9C-2C48-F549-31748867B5DE}"/>
              </a:ext>
            </a:extLst>
          </p:cNvPr>
          <p:cNvSpPr/>
          <p:nvPr/>
        </p:nvSpPr>
        <p:spPr>
          <a:xfrm>
            <a:off x="37531" y="-304800"/>
            <a:ext cx="32004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7098867"/>
          </a:xfrm>
          <a:custGeom>
            <a:avLst/>
            <a:gdLst/>
            <a:ahLst/>
            <a:cxnLst/>
            <a:rect l="l" t="t" r="r" b="b"/>
            <a:pathLst>
              <a:path w="18288000" h="7098867">
                <a:moveTo>
                  <a:pt x="0" y="0"/>
                </a:moveTo>
                <a:lnTo>
                  <a:pt x="18288000" y="0"/>
                </a:lnTo>
                <a:lnTo>
                  <a:pt x="18288000" y="7098867"/>
                </a:lnTo>
                <a:lnTo>
                  <a:pt x="0" y="7098867"/>
                </a:lnTo>
                <a:lnTo>
                  <a:pt x="0" y="0"/>
                </a:lnTo>
                <a:close/>
              </a:path>
            </a:pathLst>
          </a:custGeom>
          <a:blipFill>
            <a:blip r:embed="rId2"/>
            <a:stretch>
              <a:fillRect l="-8830" t="-29786" b="-26466"/>
            </a:stretch>
          </a:blipFill>
        </p:spPr>
        <p:txBody>
          <a:bodyPr/>
          <a:lstStyle/>
          <a:p>
            <a:endParaRPr lang="en-IN"/>
          </a:p>
        </p:txBody>
      </p:sp>
      <p:sp>
        <p:nvSpPr>
          <p:cNvPr id="3" name="TextBox 3"/>
          <p:cNvSpPr txBox="1"/>
          <p:nvPr/>
        </p:nvSpPr>
        <p:spPr>
          <a:xfrm>
            <a:off x="0" y="7084267"/>
            <a:ext cx="18288000" cy="3316148"/>
          </a:xfrm>
          <a:prstGeom prst="rect">
            <a:avLst/>
          </a:prstGeom>
        </p:spPr>
        <p:txBody>
          <a:bodyPr lIns="0" tIns="0" rIns="0" bIns="0" rtlCol="0" anchor="t">
            <a:spAutoFit/>
          </a:bodyPr>
          <a:lstStyle/>
          <a:p>
            <a:pPr algn="ctr">
              <a:lnSpc>
                <a:spcPts val="3849"/>
              </a:lnSpc>
            </a:pPr>
            <a:r>
              <a:rPr lang="en-US" sz="2749">
                <a:solidFill>
                  <a:srgbClr val="13538A"/>
                </a:solidFill>
                <a:latin typeface="Poppins Bold"/>
              </a:rPr>
              <a:t>Insight </a:t>
            </a:r>
          </a:p>
          <a:p>
            <a:pPr algn="ctr">
              <a:lnSpc>
                <a:spcPts val="3849"/>
              </a:lnSpc>
            </a:pPr>
            <a:endParaRPr lang="en-US" sz="2749">
              <a:solidFill>
                <a:srgbClr val="13538A"/>
              </a:solidFill>
              <a:latin typeface="Poppins Bold"/>
            </a:endParaRPr>
          </a:p>
          <a:p>
            <a:pPr marL="593612" lvl="1" indent="-296806" algn="ctr">
              <a:lnSpc>
                <a:spcPts val="3849"/>
              </a:lnSpc>
              <a:buFont typeface="Arial"/>
              <a:buChar char="•"/>
            </a:pPr>
            <a:r>
              <a:rPr lang="en-US" sz="2749">
                <a:solidFill>
                  <a:srgbClr val="14110F"/>
                </a:solidFill>
                <a:latin typeface="Poppins Bold"/>
              </a:rPr>
              <a:t>A</a:t>
            </a:r>
            <a:r>
              <a:rPr lang="en-US" sz="2749">
                <a:solidFill>
                  <a:srgbClr val="14110F"/>
                </a:solidFill>
                <a:latin typeface="Poppins Bold Italics"/>
              </a:rPr>
              <a:t>mong all those 4k customers the male% &gt;female%,Male-2.6k( 64.93%), Females-1.4(35.08%), comingg to the marital status married customers are more than compared to single customers </a:t>
            </a:r>
          </a:p>
          <a:p>
            <a:pPr algn="ctr">
              <a:lnSpc>
                <a:spcPts val="5441"/>
              </a:lnSpc>
            </a:pPr>
            <a:endParaRPr lang="en-US" sz="2749">
              <a:solidFill>
                <a:srgbClr val="14110F"/>
              </a:solidFill>
              <a:latin typeface="Poppins Bold Italics"/>
            </a:endParaRPr>
          </a:p>
          <a:p>
            <a:pPr algn="ctr">
              <a:lnSpc>
                <a:spcPts val="5441"/>
              </a:lnSpc>
            </a:pPr>
            <a:endParaRPr lang="en-US" sz="2749">
              <a:solidFill>
                <a:srgbClr val="14110F"/>
              </a:solidFill>
              <a:latin typeface="Poppins Bold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5366" y="-264470"/>
            <a:ext cx="15393934" cy="8434659"/>
          </a:xfrm>
          <a:custGeom>
            <a:avLst/>
            <a:gdLst/>
            <a:ahLst/>
            <a:cxnLst/>
            <a:rect l="l" t="t" r="r" b="b"/>
            <a:pathLst>
              <a:path w="15393934" h="8434659">
                <a:moveTo>
                  <a:pt x="0" y="0"/>
                </a:moveTo>
                <a:lnTo>
                  <a:pt x="15393934" y="0"/>
                </a:lnTo>
                <a:lnTo>
                  <a:pt x="15393934" y="8434659"/>
                </a:lnTo>
                <a:lnTo>
                  <a:pt x="0" y="8434659"/>
                </a:lnTo>
                <a:lnTo>
                  <a:pt x="0" y="0"/>
                </a:lnTo>
                <a:close/>
              </a:path>
            </a:pathLst>
          </a:custGeom>
          <a:blipFill>
            <a:blip r:embed="rId2"/>
            <a:stretch>
              <a:fillRect l="-8584" t="-11444" r="-635" b="-381"/>
            </a:stretch>
          </a:blipFill>
        </p:spPr>
        <p:txBody>
          <a:bodyPr/>
          <a:lstStyle/>
          <a:p>
            <a:endParaRPr lang="en-IN"/>
          </a:p>
        </p:txBody>
      </p:sp>
      <p:sp>
        <p:nvSpPr>
          <p:cNvPr id="3" name="TextBox 3"/>
          <p:cNvSpPr txBox="1"/>
          <p:nvPr/>
        </p:nvSpPr>
        <p:spPr>
          <a:xfrm>
            <a:off x="1804342" y="7797853"/>
            <a:ext cx="16483658" cy="3374088"/>
          </a:xfrm>
          <a:prstGeom prst="rect">
            <a:avLst/>
          </a:prstGeom>
        </p:spPr>
        <p:txBody>
          <a:bodyPr lIns="0" tIns="0" rIns="0" bIns="0" rtlCol="0" anchor="t">
            <a:spAutoFit/>
          </a:bodyPr>
          <a:lstStyle/>
          <a:p>
            <a:pPr algn="ctr">
              <a:lnSpc>
                <a:spcPts val="3181"/>
              </a:lnSpc>
            </a:pPr>
            <a:r>
              <a:rPr lang="en-US" sz="2272">
                <a:solidFill>
                  <a:srgbClr val="13538A"/>
                </a:solidFill>
                <a:latin typeface="Poppins Bold"/>
              </a:rPr>
              <a:t>Insight </a:t>
            </a:r>
          </a:p>
          <a:p>
            <a:pPr algn="ctr">
              <a:lnSpc>
                <a:spcPts val="3181"/>
              </a:lnSpc>
            </a:pPr>
            <a:endParaRPr lang="en-US" sz="2272">
              <a:solidFill>
                <a:srgbClr val="13538A"/>
              </a:solidFill>
              <a:latin typeface="Poppins Bold"/>
            </a:endParaRPr>
          </a:p>
          <a:p>
            <a:pPr marL="490591" lvl="1" indent="-245296" algn="ctr">
              <a:lnSpc>
                <a:spcPts val="3181"/>
              </a:lnSpc>
              <a:buFont typeface="Arial"/>
              <a:buChar char="•"/>
            </a:pPr>
            <a:r>
              <a:rPr lang="en-US" sz="2272">
                <a:solidFill>
                  <a:srgbClr val="14110F"/>
                </a:solidFill>
                <a:latin typeface="Poppins Bold Italics"/>
              </a:rPr>
              <a:t>From the 4k customers all are from different background in point occupations .</a:t>
            </a:r>
          </a:p>
          <a:p>
            <a:pPr marL="490591" lvl="1" indent="-245296" algn="ctr">
              <a:lnSpc>
                <a:spcPts val="3181"/>
              </a:lnSpc>
              <a:buFont typeface="Arial"/>
              <a:buChar char="•"/>
            </a:pPr>
            <a:r>
              <a:rPr lang="en-US" sz="2272">
                <a:solidFill>
                  <a:srgbClr val="14110F"/>
                </a:solidFill>
                <a:latin typeface="Poppins Bold Italics"/>
              </a:rPr>
              <a:t>There are people from Freelancers, Business Owners, Government Employees, Salaried IT-employees, Salaried Other Employees.</a:t>
            </a:r>
          </a:p>
          <a:p>
            <a:pPr marL="490591" lvl="1" indent="-245296" algn="ctr">
              <a:lnSpc>
                <a:spcPts val="3181"/>
              </a:lnSpc>
              <a:buFont typeface="Arial"/>
              <a:buChar char="•"/>
            </a:pPr>
            <a:r>
              <a:rPr lang="en-US" sz="2272">
                <a:solidFill>
                  <a:srgbClr val="14110F"/>
                </a:solidFill>
                <a:latin typeface="Poppins Bold Italics"/>
              </a:rPr>
              <a:t>Among them  Salaried IT-employees noticeably more when compared to others ( 1294 k)</a:t>
            </a:r>
          </a:p>
          <a:p>
            <a:pPr algn="ctr">
              <a:lnSpc>
                <a:spcPts val="3181"/>
              </a:lnSpc>
            </a:pPr>
            <a:r>
              <a:rPr lang="en-US" sz="2272">
                <a:solidFill>
                  <a:srgbClr val="14110F"/>
                </a:solidFill>
                <a:latin typeface="Poppins Bold Italics"/>
              </a:rPr>
              <a:t> </a:t>
            </a:r>
          </a:p>
          <a:p>
            <a:pPr algn="ctr">
              <a:lnSpc>
                <a:spcPts val="4496"/>
              </a:lnSpc>
            </a:pPr>
            <a:endParaRPr lang="en-US" sz="2272">
              <a:solidFill>
                <a:srgbClr val="14110F"/>
              </a:solidFill>
              <a:latin typeface="Poppins Bold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75889"/>
            <a:ext cx="18288000" cy="9909090"/>
          </a:xfrm>
          <a:custGeom>
            <a:avLst/>
            <a:gdLst/>
            <a:ahLst/>
            <a:cxnLst/>
            <a:rect l="l" t="t" r="r" b="b"/>
            <a:pathLst>
              <a:path w="18288000" h="9909090">
                <a:moveTo>
                  <a:pt x="0" y="0"/>
                </a:moveTo>
                <a:lnTo>
                  <a:pt x="18288000" y="0"/>
                </a:lnTo>
                <a:lnTo>
                  <a:pt x="18288000" y="9909090"/>
                </a:lnTo>
                <a:lnTo>
                  <a:pt x="0" y="9909090"/>
                </a:lnTo>
                <a:lnTo>
                  <a:pt x="0" y="0"/>
                </a:lnTo>
                <a:close/>
              </a:path>
            </a:pathLst>
          </a:custGeom>
          <a:blipFill>
            <a:blip r:embed="rId2"/>
            <a:stretch>
              <a:fillRect l="-299" r="-299" b="-5513"/>
            </a:stretch>
          </a:blipFill>
        </p:spPr>
        <p:txBody>
          <a:bodyPr/>
          <a:lstStyle/>
          <a:p>
            <a:endParaRPr lang="en-IN"/>
          </a:p>
        </p:txBody>
      </p:sp>
      <p:sp>
        <p:nvSpPr>
          <p:cNvPr id="3" name="TextBox 3"/>
          <p:cNvSpPr txBox="1"/>
          <p:nvPr/>
        </p:nvSpPr>
        <p:spPr>
          <a:xfrm>
            <a:off x="320751" y="7647476"/>
            <a:ext cx="17967249" cy="3135923"/>
          </a:xfrm>
          <a:prstGeom prst="rect">
            <a:avLst/>
          </a:prstGeom>
        </p:spPr>
        <p:txBody>
          <a:bodyPr lIns="0" tIns="0" rIns="0" bIns="0" rtlCol="0" anchor="t">
            <a:spAutoFit/>
          </a:bodyPr>
          <a:lstStyle/>
          <a:p>
            <a:pPr algn="ctr">
              <a:lnSpc>
                <a:spcPts val="3959"/>
              </a:lnSpc>
            </a:pPr>
            <a:r>
              <a:rPr lang="en-US" sz="2828">
                <a:solidFill>
                  <a:srgbClr val="13538A"/>
                </a:solidFill>
                <a:latin typeface="Poppins Bold Italics"/>
              </a:rPr>
              <a:t>Insight</a:t>
            </a:r>
          </a:p>
          <a:p>
            <a:pPr marL="610627" lvl="1" indent="-305314" algn="ctr">
              <a:lnSpc>
                <a:spcPts val="3959"/>
              </a:lnSpc>
              <a:buFont typeface="Arial"/>
              <a:buChar char="•"/>
            </a:pPr>
            <a:r>
              <a:rPr lang="en-US" sz="2828">
                <a:solidFill>
                  <a:srgbClr val="14110F"/>
                </a:solidFill>
                <a:latin typeface="Poppins Bold Italics"/>
              </a:rPr>
              <a:t>We have customers from differnt Cities such as  Hyderabad  ,  Bengaluru  , Mumba i , Chennai, Delhi</a:t>
            </a:r>
          </a:p>
          <a:p>
            <a:pPr marL="610627" lvl="1" indent="-305314" algn="ctr">
              <a:lnSpc>
                <a:spcPts val="3959"/>
              </a:lnSpc>
              <a:buFont typeface="Arial"/>
              <a:buChar char="•"/>
            </a:pPr>
            <a:r>
              <a:rPr lang="en-US" sz="2828">
                <a:solidFill>
                  <a:srgbClr val="14110F"/>
                </a:solidFill>
                <a:latin typeface="Poppins Bold Italics"/>
              </a:rPr>
              <a:t>  And the count of customers are more in Mumbai ,Chennai , Bengaluru  , when compared to other cities(where you can observe that with the size of the bubble)</a:t>
            </a:r>
          </a:p>
          <a:p>
            <a:pPr algn="ctr">
              <a:lnSpc>
                <a:spcPts val="5248"/>
              </a:lnSpc>
            </a:pPr>
            <a:endParaRPr lang="en-US" sz="2828">
              <a:solidFill>
                <a:srgbClr val="14110F"/>
              </a:solidFill>
              <a:latin typeface="Poppins Bold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6154"/>
            <a:ext cx="18288000" cy="9133755"/>
          </a:xfrm>
          <a:custGeom>
            <a:avLst/>
            <a:gdLst/>
            <a:ahLst/>
            <a:cxnLst/>
            <a:rect l="l" t="t" r="r" b="b"/>
            <a:pathLst>
              <a:path w="18288000" h="9133755">
                <a:moveTo>
                  <a:pt x="0" y="0"/>
                </a:moveTo>
                <a:lnTo>
                  <a:pt x="18288000" y="0"/>
                </a:lnTo>
                <a:lnTo>
                  <a:pt x="18288000" y="9133756"/>
                </a:lnTo>
                <a:lnTo>
                  <a:pt x="0" y="9133756"/>
                </a:lnTo>
                <a:lnTo>
                  <a:pt x="0" y="0"/>
                </a:lnTo>
                <a:close/>
              </a:path>
            </a:pathLst>
          </a:custGeom>
          <a:blipFill>
            <a:blip r:embed="rId2"/>
            <a:stretch>
              <a:fillRect l="-23879" t="-16731" r="-5116" b="-29125"/>
            </a:stretch>
          </a:blipFill>
        </p:spPr>
        <p:txBody>
          <a:bodyPr/>
          <a:lstStyle/>
          <a:p>
            <a:endParaRPr lang="en-IN"/>
          </a:p>
        </p:txBody>
      </p:sp>
      <p:sp>
        <p:nvSpPr>
          <p:cNvPr id="3" name="Freeform 3"/>
          <p:cNvSpPr/>
          <p:nvPr/>
        </p:nvSpPr>
        <p:spPr>
          <a:xfrm>
            <a:off x="0" y="7906520"/>
            <a:ext cx="10752847" cy="2574843"/>
          </a:xfrm>
          <a:custGeom>
            <a:avLst/>
            <a:gdLst/>
            <a:ahLst/>
            <a:cxnLst/>
            <a:rect l="l" t="t" r="r" b="b"/>
            <a:pathLst>
              <a:path w="10752847" h="2574843">
                <a:moveTo>
                  <a:pt x="0" y="0"/>
                </a:moveTo>
                <a:lnTo>
                  <a:pt x="10752847" y="0"/>
                </a:lnTo>
                <a:lnTo>
                  <a:pt x="10752847" y="2574842"/>
                </a:lnTo>
                <a:lnTo>
                  <a:pt x="0" y="2574842"/>
                </a:lnTo>
                <a:lnTo>
                  <a:pt x="0" y="0"/>
                </a:lnTo>
                <a:close/>
              </a:path>
            </a:pathLst>
          </a:custGeom>
          <a:blipFill>
            <a:blip r:embed="rId3"/>
            <a:stretch>
              <a:fillRect t="-71451" b="-12384"/>
            </a:stretch>
          </a:blipFill>
        </p:spPr>
        <p:txBody>
          <a:bodyPr/>
          <a:lstStyle/>
          <a:p>
            <a:endParaRPr lang="en-IN"/>
          </a:p>
        </p:txBody>
      </p:sp>
      <p:sp>
        <p:nvSpPr>
          <p:cNvPr id="4" name="Freeform 4"/>
          <p:cNvSpPr/>
          <p:nvPr/>
        </p:nvSpPr>
        <p:spPr>
          <a:xfrm>
            <a:off x="9761625" y="225256"/>
            <a:ext cx="3050709" cy="7910935"/>
          </a:xfrm>
          <a:custGeom>
            <a:avLst/>
            <a:gdLst/>
            <a:ahLst/>
            <a:cxnLst/>
            <a:rect l="l" t="t" r="r" b="b"/>
            <a:pathLst>
              <a:path w="3050709" h="7910935">
                <a:moveTo>
                  <a:pt x="0" y="0"/>
                </a:moveTo>
                <a:lnTo>
                  <a:pt x="3050709" y="0"/>
                </a:lnTo>
                <a:lnTo>
                  <a:pt x="3050709" y="7910936"/>
                </a:lnTo>
                <a:lnTo>
                  <a:pt x="0" y="7910936"/>
                </a:lnTo>
                <a:lnTo>
                  <a:pt x="0" y="0"/>
                </a:lnTo>
                <a:close/>
              </a:path>
            </a:pathLst>
          </a:custGeom>
          <a:blipFill>
            <a:blip r:embed="rId2"/>
            <a:stretch>
              <a:fillRect t="-15457" r="-430166"/>
            </a:stretch>
          </a:blipFill>
        </p:spPr>
        <p:txBody>
          <a:bodyPr/>
          <a:lstStyle/>
          <a:p>
            <a:endParaRPr lang="en-IN"/>
          </a:p>
        </p:txBody>
      </p:sp>
      <p:grpSp>
        <p:nvGrpSpPr>
          <p:cNvPr id="5" name="Group 5"/>
          <p:cNvGrpSpPr/>
          <p:nvPr/>
        </p:nvGrpSpPr>
        <p:grpSpPr>
          <a:xfrm>
            <a:off x="13240669" y="225256"/>
            <a:ext cx="5047331" cy="8742385"/>
            <a:chOff x="0" y="0"/>
            <a:chExt cx="1329338" cy="2302521"/>
          </a:xfrm>
        </p:grpSpPr>
        <p:sp>
          <p:nvSpPr>
            <p:cNvPr id="6" name="Freeform 6"/>
            <p:cNvSpPr/>
            <p:nvPr/>
          </p:nvSpPr>
          <p:spPr>
            <a:xfrm>
              <a:off x="0" y="0"/>
              <a:ext cx="1329338" cy="2302521"/>
            </a:xfrm>
            <a:custGeom>
              <a:avLst/>
              <a:gdLst/>
              <a:ahLst/>
              <a:cxnLst/>
              <a:rect l="l" t="t" r="r" b="b"/>
              <a:pathLst>
                <a:path w="1329338" h="2302521">
                  <a:moveTo>
                    <a:pt x="0" y="0"/>
                  </a:moveTo>
                  <a:lnTo>
                    <a:pt x="1329338" y="0"/>
                  </a:lnTo>
                  <a:lnTo>
                    <a:pt x="1329338" y="2302521"/>
                  </a:lnTo>
                  <a:lnTo>
                    <a:pt x="0" y="2302521"/>
                  </a:lnTo>
                  <a:close/>
                </a:path>
              </a:pathLst>
            </a:custGeom>
            <a:solidFill>
              <a:srgbClr val="FFFFFF"/>
            </a:solidFill>
          </p:spPr>
          <p:txBody>
            <a:bodyPr/>
            <a:lstStyle/>
            <a:p>
              <a:endParaRPr lang="en-IN"/>
            </a:p>
          </p:txBody>
        </p:sp>
        <p:sp>
          <p:nvSpPr>
            <p:cNvPr id="7" name="TextBox 7"/>
            <p:cNvSpPr txBox="1"/>
            <p:nvPr/>
          </p:nvSpPr>
          <p:spPr>
            <a:xfrm>
              <a:off x="0" y="-66675"/>
              <a:ext cx="1329338" cy="2369196"/>
            </a:xfrm>
            <a:prstGeom prst="rect">
              <a:avLst/>
            </a:prstGeom>
          </p:spPr>
          <p:txBody>
            <a:bodyPr lIns="50800" tIns="50800" rIns="50800" bIns="50800" rtlCol="0" anchor="ctr"/>
            <a:lstStyle/>
            <a:p>
              <a:pPr algn="ctr">
                <a:lnSpc>
                  <a:spcPts val="3024"/>
                </a:lnSpc>
              </a:pPr>
              <a:r>
                <a:rPr lang="en-US" sz="2160">
                  <a:solidFill>
                    <a:srgbClr val="FFFFFF"/>
                  </a:solidFill>
                  <a:latin typeface="Poppins"/>
                </a:rPr>
                <a:t>M,MBB N</a:t>
              </a:r>
            </a:p>
          </p:txBody>
        </p:sp>
      </p:grpSp>
      <p:sp>
        <p:nvSpPr>
          <p:cNvPr id="8" name="TextBox 8"/>
          <p:cNvSpPr txBox="1"/>
          <p:nvPr/>
        </p:nvSpPr>
        <p:spPr>
          <a:xfrm>
            <a:off x="13481539" y="130006"/>
            <a:ext cx="4439675" cy="9730725"/>
          </a:xfrm>
          <a:prstGeom prst="rect">
            <a:avLst/>
          </a:prstGeom>
        </p:spPr>
        <p:txBody>
          <a:bodyPr lIns="0" tIns="0" rIns="0" bIns="0" rtlCol="0" anchor="t">
            <a:spAutoFit/>
          </a:bodyPr>
          <a:lstStyle/>
          <a:p>
            <a:pPr algn="ctr">
              <a:lnSpc>
                <a:spcPts val="4618"/>
              </a:lnSpc>
            </a:pPr>
            <a:r>
              <a:rPr lang="en-US" sz="3299">
                <a:solidFill>
                  <a:srgbClr val="13538A"/>
                </a:solidFill>
                <a:latin typeface="Poppins Bold Italics"/>
              </a:rPr>
              <a:t>Insight</a:t>
            </a:r>
          </a:p>
          <a:p>
            <a:pPr algn="ctr">
              <a:lnSpc>
                <a:spcPts val="4478"/>
              </a:lnSpc>
            </a:pPr>
            <a:r>
              <a:rPr lang="en-US" sz="3199">
                <a:solidFill>
                  <a:srgbClr val="14110F"/>
                </a:solidFill>
                <a:latin typeface="Poppins Bold Italics"/>
              </a:rPr>
              <a:t>Here from the metrix  it is observed that avg -income for each month , but the sum of spent was for 6 months  given  and I calculated the avg_income  utilization using measures .</a:t>
            </a:r>
          </a:p>
          <a:p>
            <a:pPr algn="ctr">
              <a:lnSpc>
                <a:spcPts val="4478"/>
              </a:lnSpc>
            </a:pPr>
            <a:endParaRPr lang="en-US" sz="3199">
              <a:solidFill>
                <a:srgbClr val="14110F"/>
              </a:solidFill>
              <a:latin typeface="Poppins Bold Italics"/>
            </a:endParaRPr>
          </a:p>
          <a:p>
            <a:pPr algn="ctr">
              <a:lnSpc>
                <a:spcPts val="4478"/>
              </a:lnSpc>
            </a:pPr>
            <a:r>
              <a:rPr lang="en-US" sz="3199">
                <a:solidFill>
                  <a:srgbClr val="14110F"/>
                </a:solidFill>
                <a:latin typeface="Poppins Bold Italics"/>
              </a:rPr>
              <a:t>it is observed thst 43% is the avgerage income utilization for overall 6 months.</a:t>
            </a:r>
          </a:p>
          <a:p>
            <a:pPr algn="ctr">
              <a:lnSpc>
                <a:spcPts val="2378"/>
              </a:lnSpc>
            </a:pPr>
            <a:endParaRPr lang="en-US" sz="3199">
              <a:solidFill>
                <a:srgbClr val="14110F"/>
              </a:solidFill>
              <a:latin typeface="Poppins Bold Italics"/>
            </a:endParaRPr>
          </a:p>
          <a:p>
            <a:pPr algn="ctr">
              <a:lnSpc>
                <a:spcPts val="3152"/>
              </a:lnSpc>
            </a:pPr>
            <a:endParaRPr lang="en-US" sz="3199">
              <a:solidFill>
                <a:srgbClr val="14110F"/>
              </a:solidFill>
              <a:latin typeface="Poppins Bold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9615"/>
            <a:ext cx="18288000" cy="7681506"/>
          </a:xfrm>
          <a:custGeom>
            <a:avLst/>
            <a:gdLst/>
            <a:ahLst/>
            <a:cxnLst/>
            <a:rect l="l" t="t" r="r" b="b"/>
            <a:pathLst>
              <a:path w="18738513" h="7681506">
                <a:moveTo>
                  <a:pt x="0" y="0"/>
                </a:moveTo>
                <a:lnTo>
                  <a:pt x="18738513" y="0"/>
                </a:lnTo>
                <a:lnTo>
                  <a:pt x="18738513" y="7681505"/>
                </a:lnTo>
                <a:lnTo>
                  <a:pt x="0" y="7681505"/>
                </a:lnTo>
                <a:lnTo>
                  <a:pt x="0" y="0"/>
                </a:lnTo>
                <a:close/>
              </a:path>
            </a:pathLst>
          </a:custGeom>
          <a:blipFill>
            <a:blip r:embed="rId2"/>
            <a:stretch>
              <a:fillRect l="-3731" t="-38249" r="-1326" b="-3351"/>
            </a:stretch>
          </a:blipFill>
        </p:spPr>
        <p:txBody>
          <a:bodyPr/>
          <a:lstStyle/>
          <a:p>
            <a:endParaRPr lang="en-IN"/>
          </a:p>
        </p:txBody>
      </p:sp>
      <p:sp>
        <p:nvSpPr>
          <p:cNvPr id="3" name="TextBox 3"/>
          <p:cNvSpPr txBox="1"/>
          <p:nvPr/>
        </p:nvSpPr>
        <p:spPr>
          <a:xfrm>
            <a:off x="0" y="7435815"/>
            <a:ext cx="18288000" cy="3339931"/>
          </a:xfrm>
          <a:prstGeom prst="rect">
            <a:avLst/>
          </a:prstGeom>
        </p:spPr>
        <p:txBody>
          <a:bodyPr lIns="0" tIns="0" rIns="0" bIns="0" rtlCol="0" anchor="t">
            <a:spAutoFit/>
          </a:bodyPr>
          <a:lstStyle/>
          <a:p>
            <a:pPr algn="ctr">
              <a:lnSpc>
                <a:spcPts val="3148"/>
              </a:lnSpc>
            </a:pPr>
            <a:r>
              <a:rPr lang="en-US" sz="2248">
                <a:solidFill>
                  <a:srgbClr val="13538A"/>
                </a:solidFill>
                <a:latin typeface="Poppins Bold"/>
              </a:rPr>
              <a:t>Insight </a:t>
            </a:r>
          </a:p>
          <a:p>
            <a:pPr algn="ctr">
              <a:lnSpc>
                <a:spcPts val="3148"/>
              </a:lnSpc>
            </a:pPr>
            <a:endParaRPr lang="en-US" sz="2248">
              <a:solidFill>
                <a:srgbClr val="13538A"/>
              </a:solidFill>
              <a:latin typeface="Poppins Bold"/>
            </a:endParaRPr>
          </a:p>
          <a:p>
            <a:pPr marL="485525" lvl="1" indent="-242762" algn="ctr">
              <a:lnSpc>
                <a:spcPts val="3148"/>
              </a:lnSpc>
              <a:buFont typeface="Arial"/>
              <a:buChar char="•"/>
            </a:pPr>
            <a:r>
              <a:rPr lang="en-US" sz="2248">
                <a:solidFill>
                  <a:srgbClr val="14110F"/>
                </a:solidFill>
                <a:latin typeface="Poppins Bold Italics"/>
              </a:rPr>
              <a:t>The average income utilization by city is represented by using line &amp; stacked column chart.</a:t>
            </a:r>
          </a:p>
          <a:p>
            <a:pPr marL="485525" lvl="1" indent="-242762" algn="ctr">
              <a:lnSpc>
                <a:spcPts val="3148"/>
              </a:lnSpc>
              <a:buFont typeface="Arial"/>
              <a:buChar char="•"/>
            </a:pPr>
            <a:r>
              <a:rPr lang="en-US" sz="2248">
                <a:solidFill>
                  <a:srgbClr val="14110F"/>
                </a:solidFill>
                <a:latin typeface="Poppins Bold Italics"/>
              </a:rPr>
              <a:t>It is observed that the income utilized is more by the salaried IT employees .</a:t>
            </a:r>
          </a:p>
          <a:p>
            <a:pPr marL="485525" lvl="1" indent="-242762" algn="ctr">
              <a:lnSpc>
                <a:spcPts val="3148"/>
              </a:lnSpc>
              <a:buFont typeface="Arial"/>
              <a:buChar char="•"/>
            </a:pPr>
            <a:r>
              <a:rPr lang="en-US" sz="2248">
                <a:solidFill>
                  <a:srgbClr val="14110F"/>
                </a:solidFill>
                <a:latin typeface="Poppins Bold Italics"/>
              </a:rPr>
              <a:t>That too they are utilizing 61% of there income in Mumbai,  56% in Delhi,  52% in Bengaluru .</a:t>
            </a:r>
          </a:p>
          <a:p>
            <a:pPr marL="485525" lvl="1" indent="-242762" algn="ctr">
              <a:lnSpc>
                <a:spcPts val="3148"/>
              </a:lnSpc>
              <a:buFont typeface="Arial"/>
              <a:buChar char="•"/>
            </a:pPr>
            <a:r>
              <a:rPr lang="en-US" sz="2248">
                <a:solidFill>
                  <a:srgbClr val="14110F"/>
                </a:solidFill>
                <a:latin typeface="Poppins Bold Italics"/>
              </a:rPr>
              <a:t>Next to the salaried IT employees , Freelancers are the  customers who are utilizing more.</a:t>
            </a:r>
          </a:p>
          <a:p>
            <a:pPr algn="ctr">
              <a:lnSpc>
                <a:spcPts val="3148"/>
              </a:lnSpc>
            </a:pPr>
            <a:r>
              <a:rPr lang="en-US" sz="2248">
                <a:solidFill>
                  <a:srgbClr val="14110F"/>
                </a:solidFill>
                <a:latin typeface="Poppins Bold Italics"/>
              </a:rPr>
              <a:t> </a:t>
            </a:r>
          </a:p>
          <a:p>
            <a:pPr algn="ctr">
              <a:lnSpc>
                <a:spcPts val="4450"/>
              </a:lnSpc>
            </a:pPr>
            <a:endParaRPr lang="en-US" sz="2248">
              <a:solidFill>
                <a:srgbClr val="14110F"/>
              </a:solidFill>
              <a:latin typeface="Poppins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webextension1.xml><?xml version="1.0" encoding="utf-8"?>
<we:webextension xmlns:we="http://schemas.microsoft.com/office/webextensions/webextension/2010/11" id="{8fe51b1c-dc91-433a-a5e4-f92212f9c8b1}">
  <we:reference id="WA200003233" version="2.0.0.3" store="en-GB" storeType="OMEX"/>
  <we:alternateReferences/>
  <we:properties>
    <we:property name="Microsoft.Office.CampaignId" value="&quot;none&quot;"/>
    <we:property name="reportUrl" value="&quot;/groups/b29a4481-47f5-4806-83f3-ba2392ef7c10/reports/203f02cd-91f1-410c-8f97-7f32197c3e6b/ReportSection?bookmarkGuid=9c8c5f42-f343-40be-974a-501987d6b0c8&amp;bookmarkUsage=1&amp;ctid=e2f77185-26d0-4a6c-9f73-653b5cf86fea&amp;fromEntryPoint=export&quot;"/>
    <we:property name="reportState" value="&quot;CONNECTED&quot;"/>
    <we:property name="reportEmbeddedTime" value="&quot;2023-12-30T12:14:55.567Z&quot;"/>
    <we:property name="creatorSessionId" value="&quot;e6d33234-af0c-497f-a8e4-b3fcd99b1577&quot;"/>
    <we:property name="creatorUserId" value="&quot;1003200326BA7330&quot;"/>
    <we:property name="creatorTenantId" value="&quot;e2f77185-26d0-4a6c-9f73-653b5cf86fea&quot;"/>
    <we:property name="reportName" value="&quot;dashdoard&quot;"/>
    <we:property name="isFiltersActionButtonVisible" value="true"/>
    <we:property name="initialStateBookmark" value="&quot;H4sIAAAAAAAAA+VYS1PbMBD+K4zPmY78TriFlF4oj4EOlw7DrKWNETiWR5bTpEz+e1eyeQQoaaGEMD3F2pV2v9391mvl2hOyrgqYH8AEvW1vR6mrCeirLd/reWUnOzzc2x8e750fDPd3SawqI1VZe9vXngGdozmVdQOFtUDC72c9D4riCHK7GkNRY8+rUNeqhEL+xHYzqYxucNHzcFYVSoM1eWLAoDU7pe20Jt/+p5A8AjdyiifITSs9xkppc7PueXX75CAt66wx53CkSgOyJMNWluKAJWPeZ4INBmGCccgyK69lmRcdxLuz3+aVzYPBmcnUzGYguyT71tJiQSEMooxlIkjTQASBz1nAfW5Pj2VhOofZfHdWacoO5ay1NqJYc6UlJ08uCxrruoM8UkUzcU+7S/IT1WiOxzh2qtJIMydLQk7OeVMbNbHOLKAjrSjjTpljKVA76YX6MdJIboW3zRa9WyRDMYWSk/QhjGGea8zhJpG7a8D4pSm7wsWPIZ+R5NkKVRJHF6DNcoloocn+ztyl/7PUN9wIeg+wv3fAi7MbrtPmy3uk7sjSRvAWQM4ckVPOeeKLSGCWRX4fEs6jlUT+LX32EepG4z8BapSBYmtZ/Zfk4KBFp3ohPd42IFsDepeEQcJ4MIYgiCORMh8weXkJ1kVomObnsuSke0Bq9i6F2oSw23JmfJyxGAJfQIBxGoVcrO6oNY0GmtDnuVZNtdnTYRnm/zEgnol57TPiPpZ2TNB04GkYsjRimA7Svshif1NITR+v0r5Za/qWbJ6aExvE7Cewvo7eQpWN+RAEXxX62ln+CFBL9SBKgceCgZ/yCBKGScY2heqK86ZqS7XRNH+A83UU5wW5QY1iB/SHYPpz0a+d5Utgupe574fjJKILcBogRy5YX6y8CssJTYXHF+Fs0I+zUMQD7EOcQoz0Jbsp3cLtno3uk1uEr+uQCVR/2BP+e/XE05GuvRs6GLYPHH3vcubR9txd9FRj6go4HkGJzn/Vnpfo9hFTgK7QonvW9verJLK3hTmForE1cX+Dec4J1UpmBa44YP8c8xwsh+4X0TLxOKcTAAA=&quot;"/>
    <we:property name="bookmark" value="&quot;H4sIAAAAAAAAA+VY30/bMBD+V1Ceq8n53fAGHXvaJgQTLxNCF/sSDGkcOU7XDvV/3zlJgVJGNxglaE+N75y77+6+88W9cYSsqwIWX2GKzr5zqNT1FPT1nuuMnHJdxiBL3RT90E18zpKEMS5ol6qMVGXt7N84BnSO5kzWDRTWIAm/n48cKIpjyO0qg6LGkVOhrlUJhfyJ3WZSGd3gcuTgvCqUBmvy1IBBa3ZG22lNUNwPPnkEbuQMT5GbTnqCldJmtR45dffUQlrXWWOtw4kqDciSDFtZjAmLMj5mgsLyIwx9llp5Lcu86CHevfttUdm0GJybVM1tBtIrsm8tLZcUQhKkLBVeHHvC81zOPO5y+3YmC9M7TBdH80pTdihnnbUJxZorLTl5arOgsa57yBNVNNP26WhNfqoazfEEs1ZVGmkWZEnI6QVvaqOm1pkFdKwVZbxV5lgK1K30Uv2YaCS3wtlny9EtkgMxg5Kj2IBxkOcac1gl8mgHGD81ZV+4cBPyOUmerFAlcXIJ2qyXiBaa7B8u2vR/lHrFDW/0APtbB7w8X3GdNl/dI3VPli6C1wBy3hI55pxHrggEpmngjiHiPNhK5N/S5wtC3Wj8J0CNMlDsrav/khwctOhVz6TH6wZka0Bnie9FjHsZeF4YiJi5gNHzS7ArQsMsv5AlJ90DUrM3KdQQwu7KmfIsZSF4rgAPwzjwudjeUTsaDTShL3KtmmrY02Ed5v8xIJ6Ieecz4j6WbkzQdOCx77M4YBgn8VikoTsUUtN3q7Qna03fks1jc2JAzH4E68voLVTZmHdB8G2h75zlG4A6qntBDDwUDNyYBxAxjFI2FKorzpuqK9Wgaf4A58sozgtygxrFIeh3wfSnot85y9fA9Ie56/pZFNAFOPaQIxdsLLZeheWUpsLmRThNxmHqizDBMYQxhEhfskPpFm73DLpPbhG+rEOmUP1hT7hv1ROPR7rzbuhh2D5o6XuXM4e25+1FTzWmroDjMZTY+q+69yW2+4gpQFdo0T9r+/tZEtm7wpxB0diatH+DOa2b1tsvcl+ZrIYTAAA=&quot;"/>
    <we:property name="datasetId" value="&quot;279e39e6-1b73-487b-a55f-1654d08be3f4&quot;"/>
    <we:property name="embedUrl" value="&quot;/reportEmbed?reportId=203f02cd-91f1-410c-8f97-7f32197c3e6b&amp;groupId=b29a4481-47f5-4806-83f3-ba2392ef7c10&amp;w=2&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quot;"/>
    <we:property name="pageDisplayName" value="&quot;final dashbord 1&quot;"/>
    <we:property name="backgroundColor" value="&quot;#FFFFFF&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87250ea-4ee0-43da-a348-ed781316f165}">
  <we:reference id="WA200003233" version="2.0.0.3" store="en-GB" storeType="OMEX"/>
  <we:alternateReferences/>
  <we:properties>
    <we:property name="Microsoft.Office.CampaignId" value="&quot;none&quot;"/>
    <we:property name="reportUrl" value="&quot;/groups/b29a4481-47f5-4806-83f3-ba2392ef7c10/reports/203f02cd-91f1-410c-8f97-7f32197c3e6b/ReportSection3c7b9ccf669c62900c99?bookmarkGuid=d7db7132-cf91-41bb-b0d8-3fba15a2fa71&amp;bookmarkUsage=1&amp;ctid=e2f77185-26d0-4a6c-9f73-653b5cf86fea&amp;fromEntryPoint=export&quot;"/>
    <we:property name="reportState" value="&quot;CONNECTED&quot;"/>
    <we:property name="reportEmbeddedTime" value="&quot;2023-12-30T12:15:54.821Z&quot;"/>
    <we:property name="creatorSessionId" value="&quot;d0c82a8b-6708-41c4-9b28-26699a6cc983&quot;"/>
    <we:property name="creatorUserId" value="&quot;1003200326BA7330&quot;"/>
    <we:property name="creatorTenantId" value="&quot;e2f77185-26d0-4a6c-9f73-653b5cf86fea&quot;"/>
    <we:property name="reportName" value="&quot;dashdoard&quot;"/>
    <we:property name="isFiltersActionButtonVisible" value="true"/>
    <we:property name="initialStateBookmark" value="&quot;H4sIAAAAAAAAA+1ZW2/bNhT+K4WejYG6S3lzvQwYurRBkvVlCIxD8khhI4sCRbnxgvz3HVEKujTLZc7iyMWeEvKQ587vI+VrT6q2qWDzEVboHXjvtb5cgbl853szrx7nPn36cDQ/+bD8OD86pGndWKXr1ju49iyYEu1n1XZQ9Rpo8o/zmQdVdQxlPyqganHmNWhaXUOl/sRhMYms6fBm5uFVU2kDvcpTCxZ7tWtaTmOy7f8UkkUQVq3xFIUdZk+w0caO41CkPBeiSJJcJEHOmMhz2tMOUufm0+t7o86xha4tqJoc6OdEmIKfhVHIJDKQLAJwDraqLqsxlG97zzZNny+LV5brqz5T/AvZ7DXd3FCoOfiB9AMfsyBOZBTngrF+d6EqOxrkm8OrxlAWKbeDtrlcQy1Qei5VBtshM9feEULbGefO4R3Bqe6MwBMsnKi2ym5Ij1Srpehaq1e9qd6dY6OpLk5otYXq3V3xhf66MEgVkd4BuzmnmUejFmDkKLoTOA2MRPN+44L6WZnbKgaz7/x+3YAoAlqSFkXEKfcsoJJCJpkPcvsSzMvSYAl2HN71eqGrbvUP81tEA+tyqWpBMif5pavHHLI3KdQUwh7KyQI6UUEqWJKlQYzgC8GfLOeCUlVqo4TLAL7A+4KAadk2WMt7vjewWWFtl87m/SrNdtpcj/jpZv+DrpK67uziAoydQFf9+3hvzm9ZhtZ++Rt1jM0yuP9a3XHu6IET0wRJnIkkYRmwII1ymAY9zNflr+4c/m4VcfhQo73niAeiGpAlyjImCz9BDoylmER5nu4QWR7HxRKXpdFdsx2wTLEzGrXW9gx4hZPujAdA4kR/bbcAiGcXecCHLOcEEGGSiIiHmHNGMDGVltRCdM1D1Z9mT852nSPRr9nibFT0HKGnkbhEOXiz0CuuX8S1b3lYXsCoz2/B4cT4uSBSzVMWBL6IZZRjGO4Vo+5Nj54Koytq1PKMHr/DGj+KsjSPQxbFhFNTblQHrhmEkGRZFmc8zDjkaRw++dJXK0Lp++98iXkKMi6En7M887nMcM/uDjt5IolbINgXxtjBLeaVKv12N5fZqHkbK8/rnQHqQ1aEwCDkqeApl4kMwhd8W3u9jxj7/Rlg1wgxJnWp5JSTt9K1vfguecEPA2q2x7PDq8kzOEIm/CQuJPelT7cOmUA0FdYtqW3Q/EhEh/+/Px6qcU9IjpO+pcajDaULV3e2bUDgMdToPGgGDQrdOio9kBo5/m/6v78p6t+hCJ+h6tCBUdX2fEJGqC6qv3A8vqH/sc1zbjnv/gL2bHNY9xsAAA==&quot;"/>
    <we:property name="bookmark" value="&quot;H4sIAAAAAAAAA+1Y227jNhD9lYWejYK6i3nLuilQoC2CJN2XIjCG5EjRRhYFivLaDfzvHVEKtt40lzqNIy/6ZJMzHM6N55C681TZNhVsfoMleifeR61vl2BuP/jezKt352SSYMJ5BJKLBGTKOYtJSze21HXrndx5FkyB9lPZdlD1Bmnyj+uZB1V1DkU/yqFqceY1aFpdQ1X+iYMyiazpcDvzcN1U2kBv8tKCxd7sitRpTK74P4S0I0hbrvASpR1mL7DRxo7jUKaCS5knCZdJwBmTnNOadpA6N5/X7zd1js11baGsyYF+ToYp+FkYhUwhA8UiAOdgW9ZFNYbyde3VpunTZ3FthV73mRKfac/e0nZLoXLwA+UHPmZBnKgo5pKxfnVeVnbcUGzO1o2hLFJuB2unagW1ROW5VBlsh8zceb8itJ1x7pztCC51ZyReYO5EtS3thuyocrmQXWv1st+qd+fcaKqLE1ptofqwK77RX+YGqSLKO2Hba5p5MmoJRo2incBpYBSajxsX1I+lua9iMPvG77cNiCIglTTPI0G5ZwGVFDLFfFD7l+C0KAwWYMfhrtdzXXXLf5jfIxpYFYuyliRzkp+6eswhe5dCTSHsoZwsoBMVpJIlWRrECL6U4tlyzilVhTaldBnAV3ifEzAt2gZr9cD3BjZLrO3C7fmwSrODNtcTfrrZ/6CrlK47O78BYyfQVf8+3u31PcuQ7ue/UcfYLIP7b9Ud144eBDFNkMQZ0S7LgAVpxGEa9HC6Kn525/B3WxKHDzU6eo54JKoBWaIsYyr3ExTAWIpJxHl6QGR5GhcLXBRGd81+wDLFzmjKlbZXICqcdGc8AhIX+ku7B0C8uMgDPmRcEECESSIjESIXjGBiKi2ppeyax6o/zZ6cHTpHstfZ42xU9Byhp5G8RTV4M9dLoV/Fte95WF7BqC9vweHE+FwSqfKUBYEvYxVxDMOjYtSj6dFLaXRFjVpc0eN30PGjKEt5HLIoJpyacqM6cM0ghCTLsjgTYSaAp3H47Eu/XBJKP3znK+QpqDiXPmc884XK8MjuDgd5Isl7IDgWxjjALeaNKv1+N5fZaHmfXV7WOwPUhywPgUEoUilSoRIVhK/4tvZ2HzGO+zPAoRFiTOqiVFNO3lLX9uab5AXfDajZHs/O1pNncIRM+kmcK+Ern24dKoFoKqxbUNug+Z6IDv9/fzxW456QHCd9TY1HCwoXru5s24DEc6jRedAMFkp0elR6IDNq/G/6319K6t+hCJ+g6tCBUdX2fLIdd/sLvpc649YbAAA=&quot;"/>
    <we:property name="datasetId" value="&quot;279e39e6-1b73-487b-a55f-1654d08be3f4&quot;"/>
    <we:property name="embedUrl" value="&quot;/reportEmbed?reportId=203f02cd-91f1-410c-8f97-7f32197c3e6b&amp;groupId=b29a4481-47f5-4806-83f3-ba2392ef7c10&amp;w=2&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3c7b9ccf669c62900c99&quot;"/>
    <we:property name="pageDisplayName" value="&quot;final dashboard 2&quot;"/>
    <we:property name="backgroundColor" value="&quot;#FFFFFF&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32</TotalTime>
  <Words>906</Words>
  <Application>Microsoft Office PowerPoint</Application>
  <PresentationFormat>Custom</PresentationFormat>
  <Paragraphs>167</Paragraphs>
  <Slides>14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vt:i4>
      </vt:variant>
    </vt:vector>
  </HeadingPairs>
  <TitlesOfParts>
    <vt:vector size="30" baseType="lpstr">
      <vt:lpstr>Calibri</vt:lpstr>
      <vt:lpstr>Cy Grotesk Key Bold</vt:lpstr>
      <vt:lpstr>Poppins</vt:lpstr>
      <vt:lpstr>Roboto Bold Italics</vt:lpstr>
      <vt:lpstr>Poppins Bold</vt:lpstr>
      <vt:lpstr>Aileron</vt:lpstr>
      <vt:lpstr>Aileron Bold</vt:lpstr>
      <vt:lpstr>Cy Grotesk Key</vt:lpstr>
      <vt:lpstr>Shuneet Square</vt:lpstr>
      <vt:lpstr>Arial</vt:lpstr>
      <vt:lpstr>Aileron Ultra-Bold</vt:lpstr>
      <vt:lpstr>DM Sans</vt:lpstr>
      <vt:lpstr>DM Sans Bold</vt:lpstr>
      <vt:lpstr>Segoe UI Light</vt:lpstr>
      <vt:lpstr>Poppins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vt:lpstr>
      <vt:lpstr>Microsoft Power BI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Tosca Playful Group Project Presentation</dc:title>
  <cp:lastModifiedBy>sivabhavani thummalaabbigari</cp:lastModifiedBy>
  <cp:revision>2</cp:revision>
  <dcterms:created xsi:type="dcterms:W3CDTF">2006-08-16T00:00:00Z</dcterms:created>
  <dcterms:modified xsi:type="dcterms:W3CDTF">2023-12-30T13:12:05Z</dcterms:modified>
  <dc:identifier>DAF4boU1CWI</dc:identifier>
</cp:coreProperties>
</file>